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2" r:id="rId1"/>
  </p:sldMasterIdLst>
  <p:notesMasterIdLst>
    <p:notesMasterId r:id="rId7"/>
  </p:notesMasterIdLst>
  <p:handoutMasterIdLst>
    <p:handoutMasterId r:id="rId8"/>
  </p:handoutMasterIdLst>
  <p:sldIdLst>
    <p:sldId id="438" r:id="rId2"/>
    <p:sldId id="450" r:id="rId3"/>
    <p:sldId id="451" r:id="rId4"/>
    <p:sldId id="453" r:id="rId5"/>
    <p:sldId id="452" r:id="rId6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70A800"/>
    <a:srgbClr val="113A60"/>
    <a:srgbClr val="6F8641"/>
    <a:srgbClr val="6E785B"/>
    <a:srgbClr val="001746"/>
    <a:srgbClr val="016357"/>
    <a:srgbClr val="017567"/>
    <a:srgbClr val="001C54"/>
    <a:srgbClr val="202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45" autoAdjust="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2016" y="90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A3EE131-D7AE-47FD-A14B-A4590389E309}" type="datetimeFigureOut">
              <a:rPr lang="en-GB" smtClean="0"/>
              <a:pPr/>
              <a:t>18/01/2018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800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E2E2C6C-1A46-49B2-95A1-874E5B60CA1F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716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4F6B5D3-2AB1-4063-BA50-FEBA813E0814}" type="datetimeFigureOut">
              <a:rPr lang="en-GB" smtClean="0"/>
              <a:pPr/>
              <a:t>18/01/2018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4" y="3271104"/>
            <a:ext cx="7942238" cy="267645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77201BC-94E4-4101-962D-54511777D224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_image_Syn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00262" y="75538"/>
            <a:ext cx="10353893" cy="5312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Slide 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58311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6191250"/>
            <a:ext cx="3219450" cy="26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solidFill>
                  <a:srgbClr val="0017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0" indent="0">
              <a:buNone/>
              <a:defRPr/>
            </a:lvl2pPr>
            <a:lvl3pPr marL="1125499" indent="0">
              <a:buNone/>
              <a:defRPr/>
            </a:lvl3pPr>
            <a:lvl4pPr marL="1688249" indent="0">
              <a:buNone/>
              <a:defRPr/>
            </a:lvl4pPr>
            <a:lvl5pPr marL="2251000" indent="0">
              <a:buNone/>
              <a:defRPr/>
            </a:lvl5pPr>
          </a:lstStyle>
          <a:p>
            <a:pPr lvl="0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Source reference for illustration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8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hlinkClick r:id="rId3" action="ppaction://hlinksldjump"/>
          </p:cNvPr>
          <p:cNvSpPr/>
          <p:nvPr userDrawn="1"/>
        </p:nvSpPr>
        <p:spPr>
          <a:xfrm>
            <a:off x="2344619" y="152400"/>
            <a:ext cx="885743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 dirty="0"/>
          </a:p>
        </p:txBody>
      </p:sp>
      <p:cxnSp>
        <p:nvCxnSpPr>
          <p:cNvPr id="15" name="Straight Connector 7"/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194343D8-49AB-4EB4-A3D1-A014D1ECB137}"/>
              </a:ext>
            </a:extLst>
          </p:cNvPr>
          <p:cNvSpPr txBox="1">
            <a:spLocks/>
          </p:cNvSpPr>
          <p:nvPr/>
        </p:nvSpPr>
        <p:spPr>
          <a:xfrm>
            <a:off x="562068" y="914399"/>
            <a:ext cx="11037033" cy="4879239"/>
          </a:xfrm>
          <a:prstGeom prst="rect">
            <a:avLst/>
          </a:prstGeom>
        </p:spPr>
        <p:txBody>
          <a:bodyPr/>
          <a:lstStyle>
            <a:lvl1pPr marL="422061" indent="-422061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68" indent="-351718" algn="l" defTabSz="11255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40687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96962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532376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309512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87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62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374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dirty="0"/>
              <a:t> </a:t>
            </a:r>
            <a:r>
              <a:rPr lang="en-GB" sz="5400" dirty="0">
                <a:solidFill>
                  <a:schemeClr val="bg1"/>
                </a:solidFill>
              </a:rPr>
              <a:t>Connecting MSP into the work of EEA</a:t>
            </a:r>
          </a:p>
          <a:p>
            <a:pPr marL="0" indent="0" algn="r">
              <a:buNone/>
            </a:pPr>
            <a:r>
              <a:rPr lang="en-GB" dirty="0">
                <a:solidFill>
                  <a:schemeClr val="bg1"/>
                </a:solidFill>
              </a:rPr>
              <a:t>Cumulative impacts tools development</a:t>
            </a:r>
          </a:p>
          <a:p>
            <a:pPr marL="0" indent="0" algn="r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n-GB" sz="3600" dirty="0">
                <a:solidFill>
                  <a:schemeClr val="bg1"/>
                </a:solidFill>
              </a:rPr>
              <a:t>European Environment Agency (EEA)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44AEB63A-970E-4A76-988C-7ADA882F81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502" y="91612"/>
            <a:ext cx="11712839" cy="822787"/>
          </a:xfrm>
        </p:spPr>
        <p:txBody>
          <a:bodyPr/>
          <a:lstStyle/>
          <a:p>
            <a:r>
              <a:rPr lang="en-GB" sz="1600" dirty="0">
                <a:solidFill>
                  <a:schemeClr val="bg1"/>
                </a:solidFill>
              </a:rPr>
              <a:t>Round table on MSP “cumulative impact tools”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 19 January 2018, Venice Thetis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DF6A0FC-CC6B-41B0-ADCE-5CA9390C5314}"/>
              </a:ext>
            </a:extLst>
          </p:cNvPr>
          <p:cNvSpPr/>
          <p:nvPr/>
        </p:nvSpPr>
        <p:spPr>
          <a:xfrm>
            <a:off x="5386058" y="4227314"/>
            <a:ext cx="6096000" cy="101361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fr-LU" sz="1600" dirty="0">
                <a:solidFill>
                  <a:schemeClr val="bg1"/>
                </a:solidFill>
                <a:latin typeface="Calibri" panose="020F0502020204030204"/>
              </a:rPr>
              <a:t>Michael Assouline, PhD</a:t>
            </a: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fr-LU" sz="1600" dirty="0">
                <a:solidFill>
                  <a:schemeClr val="bg1"/>
                </a:solidFill>
                <a:latin typeface="Calibri" panose="020F0502020204030204"/>
              </a:rPr>
              <a:t>Project </a:t>
            </a:r>
            <a:r>
              <a:rPr lang="fr-LU" sz="1600" dirty="0" err="1">
                <a:solidFill>
                  <a:schemeClr val="bg1"/>
                </a:solidFill>
                <a:latin typeface="Calibri" panose="020F0502020204030204"/>
              </a:rPr>
              <a:t>Officer</a:t>
            </a:r>
            <a:endParaRPr lang="fr-LU" sz="1600" dirty="0">
              <a:solidFill>
                <a:schemeClr val="bg1"/>
              </a:solidFill>
              <a:latin typeface="Calibri" panose="020F0502020204030204"/>
            </a:endParaRP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fr-LU" sz="1600" dirty="0">
                <a:solidFill>
                  <a:schemeClr val="bg1"/>
                </a:solidFill>
                <a:latin typeface="Calibri" panose="020F0502020204030204"/>
              </a:rPr>
              <a:t>michael.assouline@eea.europa.eu</a:t>
            </a:r>
            <a:endParaRPr lang="en-GB" sz="1600" dirty="0">
              <a:solidFill>
                <a:schemeClr val="bg1"/>
              </a:solidFill>
              <a:latin typeface="Calibri" panose="020F0502020204030204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AC798EED-0600-44F8-9E47-31FDD8772A79}"/>
              </a:ext>
            </a:extLst>
          </p:cNvPr>
          <p:cNvCxnSpPr/>
          <p:nvPr/>
        </p:nvCxnSpPr>
        <p:spPr>
          <a:xfrm>
            <a:off x="0" y="5726545"/>
            <a:ext cx="12192000" cy="0"/>
          </a:xfrm>
          <a:prstGeom prst="line">
            <a:avLst/>
          </a:prstGeom>
          <a:ln w="762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31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EEA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749102"/>
          </a:xfrm>
        </p:spPr>
        <p:txBody>
          <a:bodyPr/>
          <a:lstStyle/>
          <a:p>
            <a:r>
              <a:rPr lang="en-GB" sz="2800" dirty="0">
                <a:solidFill>
                  <a:srgbClr val="0070C0"/>
                </a:solidFill>
              </a:rPr>
              <a:t>Role of EEA towards MSP</a:t>
            </a:r>
          </a:p>
          <a:p>
            <a:r>
              <a:rPr lang="en-GB" sz="2800" dirty="0">
                <a:solidFill>
                  <a:srgbClr val="0070C0"/>
                </a:solidFill>
              </a:rPr>
              <a:t>Mandate of the Agency and work programme for 2018</a:t>
            </a:r>
          </a:p>
          <a:p>
            <a:r>
              <a:rPr lang="en-GB" sz="2800" dirty="0">
                <a:solidFill>
                  <a:srgbClr val="0070C0"/>
                </a:solidFill>
              </a:rPr>
              <a:t>State Of the Environment Report (SOER)</a:t>
            </a:r>
          </a:p>
          <a:p>
            <a:r>
              <a:rPr lang="en-GB" sz="2800" dirty="0">
                <a:solidFill>
                  <a:srgbClr val="0070C0"/>
                </a:solidFill>
              </a:rPr>
              <a:t>European seas environment status</a:t>
            </a:r>
          </a:p>
          <a:p>
            <a:r>
              <a:rPr lang="en-GB" sz="2800" dirty="0">
                <a:solidFill>
                  <a:srgbClr val="0070C0"/>
                </a:solidFill>
              </a:rPr>
              <a:t>Sustainability challenges across Europe</a:t>
            </a:r>
          </a:p>
          <a:p>
            <a:r>
              <a:rPr lang="en-GB" sz="2800" dirty="0">
                <a:solidFill>
                  <a:srgbClr val="0070C0"/>
                </a:solidFill>
              </a:rPr>
              <a:t>GES (MSFD) by 2020 vs economic growth</a:t>
            </a:r>
          </a:p>
          <a:p>
            <a:r>
              <a:rPr lang="en-GB" sz="2800" dirty="0">
                <a:solidFill>
                  <a:srgbClr val="0070C0"/>
                </a:solidFill>
              </a:rPr>
              <a:t>Mapping pressures for the MSFD</a:t>
            </a:r>
          </a:p>
          <a:p>
            <a:r>
              <a:rPr lang="en-GB" sz="2800" dirty="0">
                <a:solidFill>
                  <a:srgbClr val="0070C0"/>
                </a:solidFill>
              </a:rPr>
              <a:t>MSP within work plan for 2018</a:t>
            </a:r>
          </a:p>
          <a:p>
            <a:r>
              <a:rPr lang="en-GB" sz="2800" dirty="0">
                <a:solidFill>
                  <a:srgbClr val="0070C0"/>
                </a:solidFill>
              </a:rPr>
              <a:t>Finding synergies with the MSP community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85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Cumulative impact tool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2"/>
            <a:ext cx="10353675" cy="5955001"/>
          </a:xfrm>
        </p:spPr>
        <p:txBody>
          <a:bodyPr/>
          <a:lstStyle/>
          <a:p>
            <a:r>
              <a:rPr lang="en-GB" sz="2800" dirty="0">
                <a:solidFill>
                  <a:srgbClr val="0070C0"/>
                </a:solidFill>
              </a:rPr>
              <a:t>Assessing environment status of European Seas</a:t>
            </a:r>
          </a:p>
          <a:p>
            <a:r>
              <a:rPr lang="en-GB" sz="2800" dirty="0">
                <a:solidFill>
                  <a:srgbClr val="0070C0"/>
                </a:solidFill>
              </a:rPr>
              <a:t>Halpern’s global assessment approach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Estimation of cumulative impact based on sensitivity</a:t>
            </a:r>
          </a:p>
          <a:p>
            <a:r>
              <a:rPr lang="en-GB" sz="2800" dirty="0">
                <a:solidFill>
                  <a:srgbClr val="0070C0"/>
                </a:solidFill>
              </a:rPr>
              <a:t>From potential pressures to impacts</a:t>
            </a:r>
          </a:p>
          <a:p>
            <a:r>
              <a:rPr lang="en-GB" sz="2800" dirty="0">
                <a:solidFill>
                  <a:srgbClr val="0070C0"/>
                </a:solidFill>
              </a:rPr>
              <a:t>Baltic Sea experience HELCOM</a:t>
            </a:r>
          </a:p>
          <a:p>
            <a:r>
              <a:rPr lang="en-GB" sz="2800" dirty="0">
                <a:solidFill>
                  <a:srgbClr val="0070C0"/>
                </a:solidFill>
              </a:rPr>
              <a:t>“Regionalising” the approach</a:t>
            </a:r>
          </a:p>
          <a:p>
            <a:r>
              <a:rPr lang="en-GB" sz="2800" dirty="0">
                <a:solidFill>
                  <a:srgbClr val="0070C0"/>
                </a:solidFill>
              </a:rPr>
              <a:t>HELCOM state of the Baltic Sea Report (second version)</a:t>
            </a:r>
          </a:p>
          <a:p>
            <a:r>
              <a:rPr lang="en-GB" sz="2800" dirty="0">
                <a:solidFill>
                  <a:srgbClr val="0070C0"/>
                </a:solidFill>
              </a:rPr>
              <a:t>Adopting EU coverage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Comparable methodology across Europe</a:t>
            </a:r>
          </a:p>
          <a:p>
            <a:r>
              <a:rPr lang="en-GB" sz="2800" dirty="0">
                <a:solidFill>
                  <a:srgbClr val="0070C0"/>
                </a:solidFill>
              </a:rPr>
              <a:t>Mapping of maritime activities against pressures (MSFD Annexe 3)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57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2"/>
            <a:ext cx="10353675" cy="4366347"/>
          </a:xfrm>
        </p:spPr>
        <p:txBody>
          <a:bodyPr/>
          <a:lstStyle/>
          <a:p>
            <a:r>
              <a:rPr lang="en-GB" sz="2800" dirty="0">
                <a:solidFill>
                  <a:srgbClr val="0070C0"/>
                </a:solidFill>
              </a:rPr>
              <a:t>Towards SOER 2020</a:t>
            </a:r>
          </a:p>
          <a:p>
            <a:r>
              <a:rPr lang="en-GB" sz="2800" dirty="0">
                <a:solidFill>
                  <a:srgbClr val="0070C0"/>
                </a:solidFill>
              </a:rPr>
              <a:t>HELCOM Vs Barcelona Convention</a:t>
            </a:r>
          </a:p>
          <a:p>
            <a:r>
              <a:rPr lang="en-GB" sz="2800" dirty="0">
                <a:solidFill>
                  <a:srgbClr val="0070C0"/>
                </a:solidFill>
              </a:rPr>
              <a:t>Mediterranean Sea within the 7</a:t>
            </a:r>
            <a:r>
              <a:rPr lang="en-GB" sz="2800" baseline="30000" dirty="0">
                <a:solidFill>
                  <a:srgbClr val="0070C0"/>
                </a:solidFill>
              </a:rPr>
              <a:t>th</a:t>
            </a:r>
            <a:r>
              <a:rPr lang="en-GB" sz="2800" dirty="0">
                <a:solidFill>
                  <a:srgbClr val="0070C0"/>
                </a:solidFill>
              </a:rPr>
              <a:t> Programme on the Environment from the Commission “living well within the limit of the planet”</a:t>
            </a:r>
          </a:p>
          <a:p>
            <a:r>
              <a:rPr lang="en-GB" sz="2800" dirty="0">
                <a:solidFill>
                  <a:srgbClr val="0070C0"/>
                </a:solidFill>
              </a:rPr>
              <a:t>ENI SEIS II Project and cooperation with UNEP MAP</a:t>
            </a:r>
          </a:p>
          <a:p>
            <a:r>
              <a:rPr lang="en-GB" sz="2800" dirty="0">
                <a:solidFill>
                  <a:srgbClr val="0070C0"/>
                </a:solidFill>
              </a:rPr>
              <a:t>A new approach for the SOER 2020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114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B5B7B7C0-80E4-43D8-8990-96EEAC90B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293" y="1029984"/>
            <a:ext cx="2809680" cy="3992171"/>
          </a:xfrm>
          <a:prstGeom prst="rect">
            <a:avLst/>
          </a:prstGeom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xmlns="" id="{FCDB6239-6C9A-4685-82C6-DE12719FF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182" y="1064757"/>
            <a:ext cx="2755733" cy="3890191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194343D8-49AB-4EB4-A3D1-A014D1ECB137}"/>
              </a:ext>
            </a:extLst>
          </p:cNvPr>
          <p:cNvSpPr txBox="1">
            <a:spLocks/>
          </p:cNvSpPr>
          <p:nvPr/>
        </p:nvSpPr>
        <p:spPr>
          <a:xfrm>
            <a:off x="577483" y="2290618"/>
            <a:ext cx="11037033" cy="822788"/>
          </a:xfrm>
          <a:prstGeom prst="rect">
            <a:avLst/>
          </a:prstGeom>
        </p:spPr>
        <p:txBody>
          <a:bodyPr/>
          <a:lstStyle>
            <a:lvl1pPr marL="422061" indent="-422061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68" indent="-351718" algn="l" defTabSz="11255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40687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96962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532376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rgbClr val="113A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309512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87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625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374" indent="-281376" algn="l" defTabSz="1125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dirty="0">
                <a:solidFill>
                  <a:schemeClr val="bg1"/>
                </a:solidFill>
              </a:rPr>
              <a:t>Thank you for your attention!</a:t>
            </a:r>
          </a:p>
          <a:p>
            <a:pPr marL="0" indent="0" algn="r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44AEB63A-970E-4A76-988C-7ADA882F81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502" y="91612"/>
            <a:ext cx="11712839" cy="822787"/>
          </a:xfrm>
        </p:spPr>
        <p:txBody>
          <a:bodyPr/>
          <a:lstStyle/>
          <a:p>
            <a:r>
              <a:rPr lang="en-GB" sz="1600" dirty="0">
                <a:solidFill>
                  <a:schemeClr val="bg1"/>
                </a:solidFill>
              </a:rPr>
              <a:t>Round table on MSP “cumulative impact tools”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 19 January 2018, Venice Thetis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1DF6A0FC-CC6B-41B0-ADCE-5CA9390C5314}"/>
              </a:ext>
            </a:extLst>
          </p:cNvPr>
          <p:cNvSpPr/>
          <p:nvPr/>
        </p:nvSpPr>
        <p:spPr>
          <a:xfrm>
            <a:off x="5386058" y="4227314"/>
            <a:ext cx="6096000" cy="10967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fr-LU" dirty="0">
                <a:solidFill>
                  <a:schemeClr val="bg1"/>
                </a:solidFill>
                <a:latin typeface="Calibri" panose="020F0502020204030204"/>
              </a:rPr>
              <a:t>Michael Assouline, PhD</a:t>
            </a: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fr-LU" dirty="0">
                <a:solidFill>
                  <a:schemeClr val="bg1"/>
                </a:solidFill>
                <a:latin typeface="Calibri" panose="020F0502020204030204"/>
              </a:rPr>
              <a:t>Project </a:t>
            </a:r>
            <a:r>
              <a:rPr lang="fr-LU" dirty="0" err="1">
                <a:solidFill>
                  <a:schemeClr val="bg1"/>
                </a:solidFill>
                <a:latin typeface="Calibri" panose="020F0502020204030204"/>
              </a:rPr>
              <a:t>Officer</a:t>
            </a:r>
            <a:endParaRPr lang="fr-LU" dirty="0">
              <a:solidFill>
                <a:schemeClr val="bg1"/>
              </a:solidFill>
              <a:latin typeface="Calibri" panose="020F0502020204030204"/>
            </a:endParaRP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fr-LU" dirty="0">
                <a:solidFill>
                  <a:schemeClr val="bg1"/>
                </a:solidFill>
                <a:latin typeface="Calibri" panose="020F0502020204030204"/>
              </a:rPr>
              <a:t>Michael.assouline@eea.europa.eu</a:t>
            </a:r>
            <a:endParaRPr lang="en-GB" dirty="0">
              <a:solidFill>
                <a:schemeClr val="bg1"/>
              </a:solidFill>
              <a:latin typeface="Calibri" panose="020F0502020204030204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AC798EED-0600-44F8-9E47-31FDD8772A79}"/>
              </a:ext>
            </a:extLst>
          </p:cNvPr>
          <p:cNvCxnSpPr/>
          <p:nvPr/>
        </p:nvCxnSpPr>
        <p:spPr>
          <a:xfrm>
            <a:off x="0" y="5726545"/>
            <a:ext cx="12192000" cy="0"/>
          </a:xfrm>
          <a:prstGeom prst="line">
            <a:avLst/>
          </a:prstGeom>
          <a:ln w="762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0133926A-C98F-4681-A37A-62B3ACBFE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62" y="1064757"/>
            <a:ext cx="3009484" cy="39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453658"/>
      </p:ext>
    </p:extLst>
  </p:cSld>
  <p:clrMapOvr>
    <a:masterClrMapping/>
  </p:clrMapOvr>
</p:sld>
</file>

<file path=ppt/theme/theme1.xml><?xml version="1.0" encoding="utf-8"?>
<a:theme xmlns:a="http://schemas.openxmlformats.org/drawingml/2006/main" name="16_Sectio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E4F9F298-BAF6-4F20-8DB2-279772030BF7}" vid="{3204A006-DE6B-4B9A-B317-D33D766255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1_16x9_white background</Template>
  <TotalTime>0</TotalTime>
  <Words>225</Words>
  <Application>Microsoft Office PowerPoint</Application>
  <PresentationFormat>Benutzerdefiniert</PresentationFormat>
  <Paragraphs>40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16_Sections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European Environment Agency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Stefania Tomasina</dc:creator>
  <cp:lastModifiedBy>Antje Roß</cp:lastModifiedBy>
  <cp:revision>37</cp:revision>
  <cp:lastPrinted>2015-02-09T14:13:52Z</cp:lastPrinted>
  <dcterms:created xsi:type="dcterms:W3CDTF">2016-02-02T11:38:09Z</dcterms:created>
  <dcterms:modified xsi:type="dcterms:W3CDTF">2018-01-18T13:58:37Z</dcterms:modified>
</cp:coreProperties>
</file>