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64" r:id="rId2"/>
  </p:sldMasterIdLst>
  <p:notesMasterIdLst>
    <p:notesMasterId r:id="rId12"/>
  </p:notesMasterIdLst>
  <p:handoutMasterIdLst>
    <p:handoutMasterId r:id="rId13"/>
  </p:handoutMasterIdLst>
  <p:sldIdLst>
    <p:sldId id="279" r:id="rId3"/>
    <p:sldId id="296" r:id="rId4"/>
    <p:sldId id="336" r:id="rId5"/>
    <p:sldId id="319" r:id="rId6"/>
    <p:sldId id="320" r:id="rId7"/>
    <p:sldId id="316" r:id="rId8"/>
    <p:sldId id="321" r:id="rId9"/>
    <p:sldId id="323" r:id="rId10"/>
    <p:sldId id="312" r:id="rId11"/>
  </p:sldIdLst>
  <p:sldSz cx="9144000" cy="6858000" type="screen4x3"/>
  <p:notesSz cx="6858000" cy="9144000"/>
  <p:custDataLst>
    <p:tags r:id="rId14"/>
  </p:custDataLst>
  <p:defaultTextStyle>
    <a:defPPr>
      <a:defRPr lang="nl-NL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rees, Leo de (ZD)" initials="LdV" lastIdx="3" clrIdx="0"/>
  <p:cmAuthor id="1" name="Platteeuw, Maarten (WVL)" initials="PM(" lastIdx="10" clrIdx="1"/>
  <p:cmAuthor id="2" name="Gerits, Rob (ZD)" initials="GR(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914" autoAdjust="0"/>
    <p:restoredTop sz="90929"/>
  </p:normalViewPr>
  <p:slideViewPr>
    <p:cSldViewPr>
      <p:cViewPr>
        <p:scale>
          <a:sx n="100" d="100"/>
          <a:sy n="100" d="100"/>
        </p:scale>
        <p:origin x="-1542" y="-6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640804-537D-4481-9F0E-4549C134A14C}" type="datetimeFigureOut">
              <a:rPr lang="en-GB" smtClean="0"/>
              <a:pPr/>
              <a:t>11/01/2018</a:t>
            </a:fld>
            <a:endParaRPr lang="en-GB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A74A46-8D4B-4126-BAC2-62E0AE58834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58425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BCC5C8-6312-402B-8DE9-72D8D4401C91}" type="datetimeFigureOut">
              <a:rPr lang="nl-NL" smtClean="0"/>
              <a:pPr/>
              <a:t>11-1-2018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285AC7-D60F-4D17-803B-34D3B8D1E568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25235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285AC7-D60F-4D17-803B-34D3B8D1E568}" type="slidenum">
              <a:rPr lang="nl-NL" smtClean="0">
                <a:solidFill>
                  <a:prstClr val="black"/>
                </a:solidFill>
              </a:rPr>
              <a:pPr/>
              <a:t>1</a:t>
            </a:fld>
            <a:endParaRPr lang="nl-NL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4562475" y="0"/>
            <a:ext cx="4581525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l-NL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037138" y="2878138"/>
            <a:ext cx="3598862" cy="857250"/>
          </a:xfrm>
        </p:spPr>
        <p:txBody>
          <a:bodyPr/>
          <a:lstStyle>
            <a:lvl1pPr defTabSz="608013" eaLnBrk="0" hangingPunct="0">
              <a:defRPr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5037138" y="3778250"/>
            <a:ext cx="3598862" cy="1752600"/>
          </a:xfrm>
        </p:spPr>
        <p:txBody>
          <a:bodyPr/>
          <a:lstStyle>
            <a:lvl1pPr marL="0" indent="1588" defTabSz="608013" eaLnBrk="0" hangingPunct="0">
              <a:buFont typeface="Arial" charset="0"/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nl-NL" smtClean="0"/>
              <a:t>Klik om het opmaakprofiel van de modelondertitel te bewerken</a:t>
            </a:r>
            <a:endParaRPr lang="en-GB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5037138" y="6515100"/>
            <a:ext cx="3932237" cy="209550"/>
          </a:xfrm>
        </p:spPr>
        <p:txBody>
          <a:bodyPr anchor="t"/>
          <a:lstStyle>
            <a:lvl1pPr algn="l">
              <a:defRPr/>
            </a:lvl1pPr>
          </a:lstStyle>
          <a:p>
            <a:fld id="{371C0177-2255-4D36-B8DD-0237089C547A}" type="datetime4">
              <a:rPr lang="nl-NL" smtClean="0"/>
              <a:pPr/>
              <a:t>11 januari 2018</a:t>
            </a:fld>
            <a:endParaRPr lang="nl-NL" dirty="0" smtClean="0"/>
          </a:p>
          <a:p>
            <a:endParaRPr lang="nl-NL" dirty="0"/>
          </a:p>
        </p:txBody>
      </p:sp>
      <p:pic>
        <p:nvPicPr>
          <p:cNvPr id="10246" name="Picture 6" descr="Z:\KA\Carma\DocSys\Customers\VenW Rijksbreed\Models\Presentaties\background_pictures\logo wit\RO_VW_diap.png"/>
          <p:cNvPicPr>
            <a:picLocks noChangeAspect="1" noChangeArrowheads="1"/>
          </p:cNvPicPr>
          <p:nvPr/>
        </p:nvPicPr>
        <p:blipFill>
          <a:blip r:embed="rId2" cstate="print"/>
          <a:srcRect l="46451" r="45684" b="20656"/>
          <a:stretch>
            <a:fillRect/>
          </a:stretch>
        </p:blipFill>
        <p:spPr bwMode="auto">
          <a:xfrm>
            <a:off x="4262438" y="0"/>
            <a:ext cx="669602" cy="147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I:\AAA Logo's Infrastructuur en Milieu\IenM\Woordmerk voor Powerpoint_diap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40300" y="609600"/>
            <a:ext cx="3822700" cy="865188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94D3DCD-78F2-4C02-80EF-E6C3442401A7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2B6E0780-654D-4B62-A6BB-603CE28FA527}" type="datetime4">
              <a:rPr lang="nl-NL" smtClean="0"/>
              <a:pPr/>
              <a:t>11 januari 2018</a:t>
            </a:fld>
            <a:endParaRPr lang="nl-NL" dirty="0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55976" y="6525344"/>
            <a:ext cx="3097337" cy="205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608013" eaLnBrk="0" hangingPunct="0">
              <a:defRPr sz="1000">
                <a:solidFill>
                  <a:srgbClr val="FFFFFF"/>
                </a:solidFill>
                <a:latin typeface="+mn-lt"/>
                <a:cs typeface="Arial" charset="0"/>
              </a:defRPr>
            </a:lvl1pPr>
          </a:lstStyle>
          <a:p>
            <a:r>
              <a:rPr lang="nl-NL" dirty="0" smtClean="0"/>
              <a:t>Ministerie van Infrastructuur en Milieu</a:t>
            </a:r>
            <a:endParaRPr lang="nl-N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767513" y="1293813"/>
            <a:ext cx="2100262" cy="4913312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66725" y="1293813"/>
            <a:ext cx="6148388" cy="4913312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FEBBB1C-FD6D-4964-872D-637C2E61DE24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D3824C36-7F26-413F-9F18-8694431975CF}" type="datetime4">
              <a:rPr lang="nl-NL" smtClean="0"/>
              <a:pPr/>
              <a:t>11 januari 2018</a:t>
            </a:fld>
            <a:endParaRPr lang="nl-NL" dirty="0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55976" y="6525344"/>
            <a:ext cx="3097337" cy="205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608013" eaLnBrk="0" hangingPunct="0">
              <a:defRPr sz="1000">
                <a:solidFill>
                  <a:srgbClr val="FFFFFF"/>
                </a:solidFill>
                <a:latin typeface="+mn-lt"/>
                <a:cs typeface="Arial" charset="0"/>
              </a:defRPr>
            </a:lvl1pPr>
          </a:lstStyle>
          <a:p>
            <a:r>
              <a:rPr lang="nl-NL" dirty="0" smtClean="0"/>
              <a:t>Ministerie van Infrastructuur en Milieu</a:t>
            </a:r>
            <a:endParaRPr lang="nl-NL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el, tekst en illustra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6725" y="1293813"/>
            <a:ext cx="8401050" cy="4921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half" idx="1"/>
          </p:nvPr>
        </p:nvSpPr>
        <p:spPr>
          <a:xfrm>
            <a:off x="466725" y="2068513"/>
            <a:ext cx="4124325" cy="4138612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llustratie 3"/>
          <p:cNvSpPr>
            <a:spLocks noGrp="1"/>
          </p:cNvSpPr>
          <p:nvPr>
            <p:ph type="clipArt" sz="half" idx="2"/>
          </p:nvPr>
        </p:nvSpPr>
        <p:spPr>
          <a:xfrm>
            <a:off x="4743450" y="2068513"/>
            <a:ext cx="4124325" cy="4138612"/>
          </a:xfrm>
        </p:spPr>
        <p:txBody>
          <a:bodyPr/>
          <a:lstStyle/>
          <a:p>
            <a:r>
              <a:rPr lang="nl-NL" smtClean="0"/>
              <a:t>Klik op het pictogram als u een illustratie wilt toevoegen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1"/>
          </p:nvPr>
        </p:nvSpPr>
        <p:spPr>
          <a:xfrm>
            <a:off x="466725" y="6611938"/>
            <a:ext cx="1905000" cy="119062"/>
          </a:xfrm>
        </p:spPr>
        <p:txBody>
          <a:bodyPr/>
          <a:lstStyle>
            <a:lvl1pPr>
              <a:defRPr/>
            </a:lvl1pPr>
          </a:lstStyle>
          <a:p>
            <a:fld id="{C0E4B359-E2E3-44DC-A349-1126A74EF1B4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>
          <a:xfrm>
            <a:off x="7264400" y="6611938"/>
            <a:ext cx="1508125" cy="119062"/>
          </a:xfrm>
        </p:spPr>
        <p:txBody>
          <a:bodyPr/>
          <a:lstStyle>
            <a:lvl1pPr>
              <a:defRPr/>
            </a:lvl1pPr>
          </a:lstStyle>
          <a:p>
            <a:fld id="{DBD31B11-F223-4A7F-98AB-1298E820D8C6}" type="datetime4">
              <a:rPr lang="nl-NL" smtClean="0"/>
              <a:pPr/>
              <a:t>11 januari 2018</a:t>
            </a:fld>
            <a:endParaRPr lang="nl-NL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55976" y="6525344"/>
            <a:ext cx="3097337" cy="205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608013" eaLnBrk="0" hangingPunct="0">
              <a:defRPr sz="1000">
                <a:solidFill>
                  <a:srgbClr val="FFFFFF"/>
                </a:solidFill>
                <a:latin typeface="+mn-lt"/>
                <a:cs typeface="Arial" charset="0"/>
              </a:defRPr>
            </a:lvl1pPr>
          </a:lstStyle>
          <a:p>
            <a:r>
              <a:rPr lang="nl-NL" dirty="0" smtClean="0"/>
              <a:t>Ministerie van Infrastructuur en Milieu</a:t>
            </a:r>
            <a:endParaRPr lang="nl-NL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4562475" y="0"/>
            <a:ext cx="4581525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l-NL">
              <a:solidFill>
                <a:srgbClr val="000000"/>
              </a:solidFill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037138" y="2878138"/>
            <a:ext cx="3598862" cy="857250"/>
          </a:xfrm>
        </p:spPr>
        <p:txBody>
          <a:bodyPr/>
          <a:lstStyle>
            <a:lvl1pPr defTabSz="608013" eaLnBrk="0" hangingPunct="0">
              <a:defRPr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5037138" y="3778250"/>
            <a:ext cx="3598862" cy="1752600"/>
          </a:xfrm>
        </p:spPr>
        <p:txBody>
          <a:bodyPr/>
          <a:lstStyle>
            <a:lvl1pPr marL="0" indent="1588" defTabSz="608013" eaLnBrk="0" hangingPunct="0">
              <a:buFont typeface="Arial" charset="0"/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nl-NL" smtClean="0"/>
              <a:t>Klik om het opmaakprofiel van de modelondertitel te bewerken</a:t>
            </a:r>
            <a:endParaRPr lang="en-GB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5037138" y="6515100"/>
            <a:ext cx="3932237" cy="209550"/>
          </a:xfrm>
        </p:spPr>
        <p:txBody>
          <a:bodyPr anchor="t"/>
          <a:lstStyle>
            <a:lvl1pPr algn="l">
              <a:defRPr/>
            </a:lvl1pPr>
          </a:lstStyle>
          <a:p>
            <a:fld id="{58738A79-0EEF-4749-8A97-F6E266F25E98}" type="datetime3">
              <a:rPr lang="en-US" smtClean="0"/>
              <a:pPr/>
              <a:t>11 January 2018</a:t>
            </a:fld>
            <a:endParaRPr lang="nl-NL"/>
          </a:p>
        </p:txBody>
      </p:sp>
      <p:pic>
        <p:nvPicPr>
          <p:cNvPr id="9" name="Afbeelding 8" descr="ROe_IM_Logo_1_RGB_diap.PNG"/>
          <p:cNvPicPr>
            <a:picLocks noChangeAspect="1"/>
          </p:cNvPicPr>
          <p:nvPr userDrawn="1"/>
        </p:nvPicPr>
        <p:blipFill>
          <a:blip r:embed="rId2" cstate="print"/>
          <a:srcRect l="45335" t="12392"/>
          <a:stretch>
            <a:fillRect/>
          </a:stretch>
        </p:blipFill>
        <p:spPr>
          <a:xfrm>
            <a:off x="4246144" y="0"/>
            <a:ext cx="3684180" cy="204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6813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ACDB467-7873-4513-AFB0-64C93AB0D52A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ED8E99C1-6DCF-4CA8-A0BB-D46F2958C00D}" type="datetime3">
              <a:rPr lang="en-US" smtClean="0"/>
              <a:pPr/>
              <a:t>11 January 2018</a:t>
            </a:fld>
            <a:endParaRPr lang="nl-NL"/>
          </a:p>
        </p:txBody>
      </p:sp>
      <p:sp>
        <p:nvSpPr>
          <p:cNvPr id="1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55976" y="6525344"/>
            <a:ext cx="3097337" cy="205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608013" eaLnBrk="0" hangingPunct="0">
              <a:defRPr sz="1000">
                <a:solidFill>
                  <a:srgbClr val="FFFFFF"/>
                </a:solidFill>
                <a:latin typeface="+mn-lt"/>
                <a:cs typeface="Arial" charset="0"/>
              </a:defRPr>
            </a:lvl1pPr>
          </a:lstStyle>
          <a:p>
            <a:r>
              <a:rPr lang="en-GB" smtClean="0"/>
              <a:t>Ministry of Infrastructure and the Environment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74775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BD84257-ED32-48C1-8368-C36FAEBD5AE4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84459A10-B237-4918-9E78-1F2F92E8F41A}" type="datetime3">
              <a:rPr lang="en-US" smtClean="0"/>
              <a:pPr/>
              <a:t>11 January 2018</a:t>
            </a:fld>
            <a:endParaRPr lang="nl-NL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55976" y="6525344"/>
            <a:ext cx="3097337" cy="205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608013" eaLnBrk="0" hangingPunct="0">
              <a:defRPr sz="1000">
                <a:solidFill>
                  <a:srgbClr val="FFFFFF"/>
                </a:solidFill>
                <a:latin typeface="+mn-lt"/>
                <a:cs typeface="Arial" charset="0"/>
              </a:defRPr>
            </a:lvl1pPr>
          </a:lstStyle>
          <a:p>
            <a:r>
              <a:rPr lang="en-GB" smtClean="0"/>
              <a:t>Ministry of Infrastructure and the Environment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18740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66725" y="2068513"/>
            <a:ext cx="4124325" cy="4138612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743450" y="2068513"/>
            <a:ext cx="4124325" cy="4138612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AEFCD2F-3854-4509-94B1-251D221B176A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96A8A896-DF00-4C5E-BB22-4BB27341767B}" type="datetime3">
              <a:rPr lang="en-US" smtClean="0"/>
              <a:pPr/>
              <a:t>11 January 2018</a:t>
            </a:fld>
            <a:endParaRPr lang="nl-NL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55976" y="6525344"/>
            <a:ext cx="3097337" cy="205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608013" eaLnBrk="0" hangingPunct="0">
              <a:defRPr sz="1000">
                <a:solidFill>
                  <a:srgbClr val="FFFFFF"/>
                </a:solidFill>
                <a:latin typeface="+mn-lt"/>
                <a:cs typeface="Arial" charset="0"/>
              </a:defRPr>
            </a:lvl1pPr>
          </a:lstStyle>
          <a:p>
            <a:r>
              <a:rPr lang="en-GB" smtClean="0"/>
              <a:t>Ministry of Infrastructure and the Environment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91663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E8DFE5E-4DF5-4E22-BF27-B57155238CA5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14 February 2011</a:t>
            </a:r>
            <a:endParaRPr lang="nl-NL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13"/>
          </p:nvPr>
        </p:nvSpPr>
        <p:spPr bwMode="auto">
          <a:xfrm>
            <a:off x="4355976" y="6525344"/>
            <a:ext cx="3097337" cy="205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608013" eaLnBrk="0" hangingPunct="0">
              <a:defRPr sz="1000">
                <a:solidFill>
                  <a:srgbClr val="FFFFFF"/>
                </a:solidFill>
                <a:latin typeface="+mn-lt"/>
                <a:cs typeface="Arial" charset="0"/>
              </a:defRPr>
            </a:lvl1pPr>
          </a:lstStyle>
          <a:p>
            <a:r>
              <a:rPr lang="en-GB" smtClean="0"/>
              <a:t>Ministry of Infrastructure and the Environment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43458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32C4F18-1084-43BB-8F0C-8DDEC76DCA47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06A994CB-1F92-4C91-953F-734AC77056FB}" type="datetime3">
              <a:rPr lang="en-US" smtClean="0"/>
              <a:pPr/>
              <a:t>11 January 2018</a:t>
            </a:fld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55976" y="6525344"/>
            <a:ext cx="3097337" cy="205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608013" eaLnBrk="0" hangingPunct="0">
              <a:defRPr sz="1000">
                <a:solidFill>
                  <a:srgbClr val="FFFFFF"/>
                </a:solidFill>
                <a:latin typeface="+mn-lt"/>
                <a:cs typeface="Arial" charset="0"/>
              </a:defRPr>
            </a:lvl1pPr>
          </a:lstStyle>
          <a:p>
            <a:r>
              <a:rPr lang="en-GB" smtClean="0"/>
              <a:t>Ministry of Infrastructure and the Environment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09917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3FF4269-9A2A-402C-95A8-1E64AE3A37F9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D65B0BAA-DBE6-46A0-A778-60431F634DD6}" type="datetime3">
              <a:rPr lang="en-US" smtClean="0"/>
              <a:pPr/>
              <a:t>11 January 2018</a:t>
            </a:fld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55976" y="6525344"/>
            <a:ext cx="3097337" cy="205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608013" eaLnBrk="0" hangingPunct="0">
              <a:defRPr sz="1000">
                <a:solidFill>
                  <a:srgbClr val="FFFFFF"/>
                </a:solidFill>
                <a:latin typeface="+mn-lt"/>
                <a:cs typeface="Arial" charset="0"/>
              </a:defRPr>
            </a:lvl1pPr>
          </a:lstStyle>
          <a:p>
            <a:r>
              <a:rPr lang="en-GB" smtClean="0"/>
              <a:t>Ministry of Infrastructure and the Environment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9680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ACDB467-7873-4513-AFB0-64C93AB0D52A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CE78A39A-4C99-4BCD-B018-36BE006FADB3}" type="datetime4">
              <a:rPr lang="nl-NL" smtClean="0"/>
              <a:pPr/>
              <a:t>11 januari 2018</a:t>
            </a:fld>
            <a:endParaRPr lang="nl-NL" dirty="0"/>
          </a:p>
        </p:txBody>
      </p:sp>
      <p:sp>
        <p:nvSpPr>
          <p:cNvPr id="1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55976" y="6525344"/>
            <a:ext cx="3097337" cy="205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608013" eaLnBrk="0" hangingPunct="0">
              <a:defRPr sz="1000">
                <a:solidFill>
                  <a:srgbClr val="FFFFFF"/>
                </a:solidFill>
                <a:latin typeface="+mn-lt"/>
                <a:cs typeface="Arial" charset="0"/>
              </a:defRPr>
            </a:lvl1pPr>
          </a:lstStyle>
          <a:p>
            <a:r>
              <a:rPr lang="nl-NL" dirty="0" smtClean="0"/>
              <a:t>Ministerie van Infrastructuur en Milieu</a:t>
            </a:r>
            <a:endParaRPr lang="nl-NL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55976" y="6525344"/>
            <a:ext cx="3097337" cy="205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608013" eaLnBrk="0" hangingPunct="0">
              <a:defRPr sz="1000">
                <a:solidFill>
                  <a:srgbClr val="FFFFFF"/>
                </a:solidFill>
                <a:latin typeface="+mn-lt"/>
                <a:cs typeface="Arial" charset="0"/>
              </a:defRPr>
            </a:lvl1pPr>
          </a:lstStyle>
          <a:p>
            <a:r>
              <a:rPr lang="en-GB" smtClean="0"/>
              <a:t>Ministry of Infrastructure and the Environment</a:t>
            </a:r>
            <a:endParaRPr lang="en-GB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BE2487A-4EC9-4160-846D-E5DD7CFD4F63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 marL="0" marR="0" indent="0" algn="r" defTabSz="6080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67F91C8B-5689-4E96-80D0-65BB65C00E44}" type="datetime3">
              <a:rPr lang="en-US" smtClean="0"/>
              <a:pPr/>
              <a:t>11 January 2018</a:t>
            </a:fld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3786298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FCDE4C3-FD53-4754-8387-ED0250ADD0EA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31DD6BB2-EB94-4FAE-A149-4F64DDD88762}" type="datetime3">
              <a:rPr lang="en-US" smtClean="0"/>
              <a:pPr/>
              <a:t>11 January 2018</a:t>
            </a:fld>
            <a:endParaRPr lang="nl-NL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55976" y="6525344"/>
            <a:ext cx="3097337" cy="205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608013" eaLnBrk="0" hangingPunct="0">
              <a:defRPr sz="1000">
                <a:solidFill>
                  <a:srgbClr val="FFFFFF"/>
                </a:solidFill>
                <a:latin typeface="+mn-lt"/>
                <a:cs typeface="Arial" charset="0"/>
              </a:defRPr>
            </a:lvl1pPr>
          </a:lstStyle>
          <a:p>
            <a:r>
              <a:rPr lang="en-GB" smtClean="0"/>
              <a:t>Ministry of Infrastructure and the Environment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1714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94D3DCD-78F2-4C02-80EF-E6C3442401A7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 marL="0" marR="0" indent="0" algn="r" defTabSz="6080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smtClean="0"/>
              <a:t>14 February 2011</a:t>
            </a:r>
            <a:endParaRPr lang="nl-NL" smtClean="0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55976" y="6525344"/>
            <a:ext cx="3097337" cy="205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608013" eaLnBrk="0" hangingPunct="0">
              <a:defRPr sz="1000">
                <a:solidFill>
                  <a:srgbClr val="FFFFFF"/>
                </a:solidFill>
                <a:latin typeface="+mn-lt"/>
                <a:cs typeface="Arial" charset="0"/>
              </a:defRPr>
            </a:lvl1pPr>
          </a:lstStyle>
          <a:p>
            <a:r>
              <a:rPr lang="en-GB" smtClean="0"/>
              <a:t>Ministry of Infrastructure and the Environment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71537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767513" y="1293813"/>
            <a:ext cx="2100262" cy="4913312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66725" y="1293813"/>
            <a:ext cx="6148388" cy="4913312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FEBBB1C-FD6D-4964-872D-637C2E61DE24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 marL="0" marR="0" indent="0" algn="r" defTabSz="6080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0F74DA9D-FB39-451B-A108-771D65D092FA}" type="datetime3">
              <a:rPr lang="en-US" smtClean="0"/>
              <a:pPr/>
              <a:t>11 January 2018</a:t>
            </a:fld>
            <a:endParaRPr lang="nl-NL" smtClean="0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55976" y="6525344"/>
            <a:ext cx="3097337" cy="205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608013" eaLnBrk="0" hangingPunct="0">
              <a:defRPr sz="1000">
                <a:solidFill>
                  <a:srgbClr val="FFFFFF"/>
                </a:solidFill>
                <a:latin typeface="+mn-lt"/>
                <a:cs typeface="Arial" charset="0"/>
              </a:defRPr>
            </a:lvl1pPr>
          </a:lstStyle>
          <a:p>
            <a:r>
              <a:rPr lang="en-GB" smtClean="0"/>
              <a:t>Ministry of Infrastructure and the Environment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25100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el, tekst en illustra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6725" y="1293813"/>
            <a:ext cx="8401050" cy="4921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half" idx="1"/>
          </p:nvPr>
        </p:nvSpPr>
        <p:spPr>
          <a:xfrm>
            <a:off x="466725" y="2068513"/>
            <a:ext cx="4124325" cy="4138612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llustratie 3"/>
          <p:cNvSpPr>
            <a:spLocks noGrp="1"/>
          </p:cNvSpPr>
          <p:nvPr>
            <p:ph type="clipArt" sz="half" idx="2"/>
          </p:nvPr>
        </p:nvSpPr>
        <p:spPr>
          <a:xfrm>
            <a:off x="4743450" y="2068513"/>
            <a:ext cx="4124325" cy="4138612"/>
          </a:xfrm>
        </p:spPr>
        <p:txBody>
          <a:bodyPr/>
          <a:lstStyle/>
          <a:p>
            <a:r>
              <a:rPr lang="nl-NL" smtClean="0"/>
              <a:t>Klik op het pictogram als u een illustratie wilt toevoegen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1"/>
          </p:nvPr>
        </p:nvSpPr>
        <p:spPr>
          <a:xfrm>
            <a:off x="466725" y="6611938"/>
            <a:ext cx="1905000" cy="119062"/>
          </a:xfrm>
        </p:spPr>
        <p:txBody>
          <a:bodyPr/>
          <a:lstStyle>
            <a:lvl1pPr>
              <a:defRPr/>
            </a:lvl1pPr>
          </a:lstStyle>
          <a:p>
            <a:fld id="{C0E4B359-E2E3-44DC-A349-1126A74EF1B4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>
          <a:xfrm>
            <a:off x="7264400" y="6611938"/>
            <a:ext cx="1508125" cy="119062"/>
          </a:xfrm>
        </p:spPr>
        <p:txBody>
          <a:bodyPr/>
          <a:lstStyle>
            <a:lvl1pPr>
              <a:defRPr/>
            </a:lvl1pPr>
          </a:lstStyle>
          <a:p>
            <a:fld id="{B90AA795-8750-4112-8D3F-5758D0F39CE8}" type="datetime3">
              <a:rPr lang="en-US" smtClean="0"/>
              <a:pPr/>
              <a:t>11 January 2018</a:t>
            </a:fld>
            <a:endParaRPr lang="nl-NL" smtClean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55976" y="6525344"/>
            <a:ext cx="3097337" cy="205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608013" eaLnBrk="0" hangingPunct="0">
              <a:defRPr sz="1000">
                <a:solidFill>
                  <a:srgbClr val="FFFFFF"/>
                </a:solidFill>
                <a:latin typeface="+mn-lt"/>
                <a:cs typeface="Arial" charset="0"/>
              </a:defRPr>
            </a:lvl1pPr>
          </a:lstStyle>
          <a:p>
            <a:r>
              <a:rPr lang="en-GB" smtClean="0"/>
              <a:t>Ministry of Infrastructure and the Environment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6855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BD84257-ED32-48C1-8368-C36FAEBD5AE4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B6B6BDDF-2A89-4039-BE8A-509CE46CCAE6}" type="datetime4">
              <a:rPr lang="nl-NL" smtClean="0"/>
              <a:pPr/>
              <a:t>11 januari 2018</a:t>
            </a:fld>
            <a:endParaRPr lang="nl-NL" dirty="0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55976" y="6525344"/>
            <a:ext cx="3097337" cy="205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608013" eaLnBrk="0" hangingPunct="0">
              <a:defRPr sz="1000">
                <a:solidFill>
                  <a:srgbClr val="FFFFFF"/>
                </a:solidFill>
                <a:latin typeface="+mn-lt"/>
                <a:cs typeface="Arial" charset="0"/>
              </a:defRPr>
            </a:lvl1pPr>
          </a:lstStyle>
          <a:p>
            <a:r>
              <a:rPr lang="nl-NL" dirty="0" smtClean="0"/>
              <a:t>Ministerie van Infrastructuur en Milieu</a:t>
            </a:r>
            <a:endParaRPr lang="nl-N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66725" y="2068513"/>
            <a:ext cx="4124325" cy="41386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743450" y="2068513"/>
            <a:ext cx="4124325" cy="41386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AEFCD2F-3854-4509-94B1-251D221B176A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A31DF2BC-8A43-4914-9A84-B7BDC8E802FB}" type="datetime4">
              <a:rPr lang="nl-NL" smtClean="0"/>
              <a:pPr/>
              <a:t>11 januari 2018</a:t>
            </a:fld>
            <a:endParaRPr lang="nl-NL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55976" y="6525344"/>
            <a:ext cx="3097337" cy="205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608013" eaLnBrk="0" hangingPunct="0">
              <a:defRPr sz="1000">
                <a:solidFill>
                  <a:srgbClr val="FFFFFF"/>
                </a:solidFill>
                <a:latin typeface="+mn-lt"/>
                <a:cs typeface="Arial" charset="0"/>
              </a:defRPr>
            </a:lvl1pPr>
          </a:lstStyle>
          <a:p>
            <a:r>
              <a:rPr lang="nl-NL" dirty="0" smtClean="0"/>
              <a:t>Ministerie van Infrastructuur en Milieu</a:t>
            </a:r>
            <a:endParaRPr lang="nl-N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E8DFE5E-4DF5-4E22-BF27-B57155238CA5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166882B7-EDFC-4F48-8AF5-E70F44ED6812}" type="datetime4">
              <a:rPr lang="nl-NL" smtClean="0"/>
              <a:pPr/>
              <a:t>11 januari 2018</a:t>
            </a:fld>
            <a:endParaRPr lang="nl-NL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13"/>
          </p:nvPr>
        </p:nvSpPr>
        <p:spPr bwMode="auto">
          <a:xfrm>
            <a:off x="4355976" y="6525344"/>
            <a:ext cx="3097337" cy="205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608013" eaLnBrk="0" hangingPunct="0">
              <a:defRPr sz="1000">
                <a:solidFill>
                  <a:srgbClr val="FFFFFF"/>
                </a:solidFill>
                <a:latin typeface="+mn-lt"/>
                <a:cs typeface="Arial" charset="0"/>
              </a:defRPr>
            </a:lvl1pPr>
          </a:lstStyle>
          <a:p>
            <a:r>
              <a:rPr lang="nl-NL" dirty="0" smtClean="0"/>
              <a:t>Ministerie van Infrastructuur en Milieu</a:t>
            </a:r>
            <a:endParaRPr lang="nl-N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32C4F18-1084-43BB-8F0C-8DDEC76DCA47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BDBC99A0-50CB-43C2-A15A-7A72FC1B949A}" type="datetime4">
              <a:rPr lang="nl-NL" smtClean="0"/>
              <a:pPr/>
              <a:t>11 januari 2018</a:t>
            </a:fld>
            <a:endParaRPr lang="nl-NL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55976" y="6525344"/>
            <a:ext cx="3097337" cy="205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608013" eaLnBrk="0" hangingPunct="0">
              <a:defRPr sz="1000">
                <a:solidFill>
                  <a:srgbClr val="FFFFFF"/>
                </a:solidFill>
                <a:latin typeface="+mn-lt"/>
                <a:cs typeface="Arial" charset="0"/>
              </a:defRPr>
            </a:lvl1pPr>
          </a:lstStyle>
          <a:p>
            <a:r>
              <a:rPr lang="nl-NL" dirty="0" smtClean="0"/>
              <a:t>Ministerie van Infrastructuur en Milieu</a:t>
            </a:r>
            <a:endParaRPr lang="nl-N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3FF4269-9A2A-402C-95A8-1E64AE3A37F9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8328D42C-744F-47AE-9729-62D2907478C0}" type="datetime4">
              <a:rPr lang="nl-NL" smtClean="0"/>
              <a:pPr/>
              <a:t>11 januari 2018</a:t>
            </a:fld>
            <a:endParaRPr lang="nl-NL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55976" y="6525344"/>
            <a:ext cx="3097337" cy="205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608013" eaLnBrk="0" hangingPunct="0">
              <a:defRPr sz="1000">
                <a:solidFill>
                  <a:srgbClr val="FFFFFF"/>
                </a:solidFill>
                <a:latin typeface="+mn-lt"/>
                <a:cs typeface="Arial" charset="0"/>
              </a:defRPr>
            </a:lvl1pPr>
          </a:lstStyle>
          <a:p>
            <a:r>
              <a:rPr lang="nl-NL" dirty="0" smtClean="0"/>
              <a:t>Ministerie van Infrastructuur en Milieu</a:t>
            </a:r>
            <a:endParaRPr lang="nl-N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55976" y="6525344"/>
            <a:ext cx="3097337" cy="205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608013" eaLnBrk="0" hangingPunct="0">
              <a:defRPr sz="1000">
                <a:solidFill>
                  <a:srgbClr val="FFFFFF"/>
                </a:solidFill>
                <a:latin typeface="+mn-lt"/>
                <a:cs typeface="Arial" charset="0"/>
              </a:defRPr>
            </a:lvl1pPr>
          </a:lstStyle>
          <a:p>
            <a:r>
              <a:rPr lang="nl-NL" dirty="0" smtClean="0"/>
              <a:t>Ministerie van Infrastructuur en Milieu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BE2487A-4EC9-4160-846D-E5DD7CFD4F63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55E3D685-99AE-4B48-89D7-929B7FE72527}" type="datetime4">
              <a:rPr lang="nl-NL" smtClean="0"/>
              <a:pPr/>
              <a:t>11 januari 2018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FCDE4C3-FD53-4754-8387-ED0250ADD0EA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A448838B-8E2F-4CBB-AF86-AF7B5DEE893A}" type="datetime4">
              <a:rPr lang="nl-NL" smtClean="0"/>
              <a:pPr/>
              <a:t>11 januari 2018</a:t>
            </a:fld>
            <a:endParaRPr lang="nl-NL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55976" y="6525344"/>
            <a:ext cx="3097337" cy="205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608013" eaLnBrk="0" hangingPunct="0">
              <a:defRPr sz="1000">
                <a:solidFill>
                  <a:srgbClr val="FFFFFF"/>
                </a:solidFill>
                <a:latin typeface="+mn-lt"/>
                <a:cs typeface="Arial" charset="0"/>
              </a:defRPr>
            </a:lvl1pPr>
          </a:lstStyle>
          <a:p>
            <a:r>
              <a:rPr lang="nl-NL" dirty="0" smtClean="0"/>
              <a:t>Ministerie van Infrastructuur en Milieu</a:t>
            </a:r>
            <a:endParaRPr lang="nl-N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9144000" cy="101123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l-NL"/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6350000"/>
            <a:ext cx="9144000" cy="50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l-NL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6725" y="1293813"/>
            <a:ext cx="84010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het opmaakprofiel van de modeltitel te bewerken</a:t>
            </a:r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6725" y="2068513"/>
            <a:ext cx="8401050" cy="4138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opmaakprofielen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66725" y="6611938"/>
            <a:ext cx="1905000" cy="11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FF"/>
                </a:solidFill>
                <a:latin typeface="+mn-lt"/>
                <a:cs typeface="Arial" charset="0"/>
              </a:defRPr>
            </a:lvl1pPr>
          </a:lstStyle>
          <a:p>
            <a:fld id="{A7767DB5-9DBB-4547-9226-1DA966EC9086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11" name="shpTitel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264400" y="6611938"/>
            <a:ext cx="1508125" cy="11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defTabSz="608013" eaLnBrk="0" hangingPunct="0">
              <a:defRPr sz="1000">
                <a:solidFill>
                  <a:srgbClr val="FFFFFF"/>
                </a:solidFill>
                <a:latin typeface="+mn-lt"/>
                <a:cs typeface="Arial" charset="0"/>
              </a:defRPr>
            </a:lvl1pPr>
          </a:lstStyle>
          <a:p>
            <a:fld id="{304E76BA-3E86-4990-863F-0FA9D596FAFB}" type="datetime4">
              <a:rPr lang="nl-NL" smtClean="0"/>
              <a:pPr/>
              <a:t>11 januari 2018</a:t>
            </a:fld>
            <a:endParaRPr lang="nl-NL" dirty="0"/>
          </a:p>
        </p:txBody>
      </p:sp>
      <p:pic>
        <p:nvPicPr>
          <p:cNvPr id="9225" name="Picture 9" descr="Z:\KA\Carma\DocSys\Customers\VenW Rijksbreed\Models\Presentaties\background_pictures\logo wit\RO_VW_diap.png"/>
          <p:cNvPicPr>
            <a:picLocks noChangeAspect="1" noChangeArrowheads="1"/>
          </p:cNvPicPr>
          <p:nvPr/>
        </p:nvPicPr>
        <p:blipFill>
          <a:blip r:embed="rId14" cstate="print"/>
          <a:srcRect l="46451" t="15443" r="46289" b="20656"/>
          <a:stretch>
            <a:fillRect/>
          </a:stretch>
        </p:blipFill>
        <p:spPr bwMode="auto">
          <a:xfrm>
            <a:off x="4376738" y="0"/>
            <a:ext cx="3937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55977" y="6525344"/>
            <a:ext cx="2736304" cy="205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608013" eaLnBrk="0" hangingPunct="0">
              <a:defRPr sz="1000">
                <a:solidFill>
                  <a:srgbClr val="FFFFFF"/>
                </a:solidFill>
                <a:latin typeface="+mn-lt"/>
                <a:cs typeface="Arial" charset="0"/>
              </a:defRPr>
            </a:lvl1pPr>
          </a:lstStyle>
          <a:p>
            <a:r>
              <a:rPr lang="nl-NL" dirty="0" smtClean="0"/>
              <a:t>Ministerie van Infrastructuur en Milieu</a:t>
            </a:r>
            <a:endParaRPr lang="nl-N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9144000" cy="101123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l-NL">
              <a:solidFill>
                <a:srgbClr val="000000"/>
              </a:solidFill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6350000"/>
            <a:ext cx="9144000" cy="50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l-NL">
              <a:solidFill>
                <a:srgbClr val="000000"/>
              </a:solidFill>
            </a:endParaRP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6725" y="1293813"/>
            <a:ext cx="84010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het opmaakprofiel van de modeltitel te bewerken</a:t>
            </a:r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6725" y="2068513"/>
            <a:ext cx="8401050" cy="4138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opmaakprofielen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66725" y="6611938"/>
            <a:ext cx="1905000" cy="11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FF"/>
                </a:solidFill>
                <a:latin typeface="+mn-lt"/>
                <a:cs typeface="Arial" charset="0"/>
              </a:defRPr>
            </a:lvl1pPr>
          </a:lstStyle>
          <a:p>
            <a:fld id="{A7767DB5-9DBB-4547-9226-1DA966EC9086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11" name="shpTitel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264400" y="6611938"/>
            <a:ext cx="1508125" cy="11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defTabSz="608013" eaLnBrk="0" hangingPunct="0">
              <a:defRPr sz="1000">
                <a:solidFill>
                  <a:srgbClr val="FFFFFF"/>
                </a:solidFill>
                <a:latin typeface="+mn-lt"/>
                <a:cs typeface="Arial" charset="0"/>
              </a:defRPr>
            </a:lvl1pPr>
          </a:lstStyle>
          <a:p>
            <a:fld id="{11EC5AFD-569C-4F7D-8057-E6B51A727791}" type="datetime3">
              <a:rPr lang="en-US" smtClean="0"/>
              <a:pPr/>
              <a:t>11 January 2018</a:t>
            </a:fld>
            <a:endParaRPr lang="nl-NL"/>
          </a:p>
        </p:txBody>
      </p:sp>
      <p:pic>
        <p:nvPicPr>
          <p:cNvPr id="9225" name="Picture 9" descr="Z:\KA\Carma\DocSys\Customers\VenW Rijksbreed\Models\Presentaties\background_pictures\logo wit\RO_VW_diap.png"/>
          <p:cNvPicPr>
            <a:picLocks noChangeAspect="1" noChangeArrowheads="1"/>
          </p:cNvPicPr>
          <p:nvPr/>
        </p:nvPicPr>
        <p:blipFill>
          <a:blip r:embed="rId14" cstate="print"/>
          <a:srcRect l="46451" t="15443" r="46289" b="20656"/>
          <a:stretch>
            <a:fillRect/>
          </a:stretch>
        </p:blipFill>
        <p:spPr bwMode="auto">
          <a:xfrm>
            <a:off x="4376738" y="0"/>
            <a:ext cx="3937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55977" y="6525344"/>
            <a:ext cx="2736304" cy="205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608013" eaLnBrk="0" hangingPunct="0">
              <a:defRPr sz="1000">
                <a:solidFill>
                  <a:srgbClr val="FFFFFF"/>
                </a:solidFill>
                <a:latin typeface="+mn-lt"/>
                <a:cs typeface="Arial" charset="0"/>
              </a:defRPr>
            </a:lvl1pPr>
          </a:lstStyle>
          <a:p>
            <a:r>
              <a:rPr lang="nl-NL" smtClean="0"/>
              <a:t>Ministerie van Infrastructuur en Milieu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58928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www.noordzeeloket.nl/en/Images/Framework%20for%20assessing%20ecological%20and%20cumulative%20effects%20of%20offshore%20wind%20farms%20-%20Part%20A%20Methods_4644.pdf" TargetMode="Externa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716016" y="2671936"/>
            <a:ext cx="4248472" cy="2485256"/>
          </a:xfrm>
        </p:spPr>
        <p:txBody>
          <a:bodyPr/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dirty="0" smtClean="0"/>
              <a:t>International </a:t>
            </a:r>
            <a:r>
              <a:rPr lang="nl-NL" dirty="0"/>
              <a:t>cooperation </a:t>
            </a:r>
            <a:r>
              <a:rPr lang="nl-NL" dirty="0" err="1" smtClean="0"/>
              <a:t>between</a:t>
            </a:r>
            <a:r>
              <a:rPr lang="nl-NL" dirty="0" smtClean="0"/>
              <a:t> North </a:t>
            </a:r>
            <a:r>
              <a:rPr lang="nl-NL" dirty="0" err="1"/>
              <a:t>Seas</a:t>
            </a:r>
            <a:r>
              <a:rPr lang="nl-NL" dirty="0"/>
              <a:t> </a:t>
            </a:r>
            <a:r>
              <a:rPr lang="nl-NL" dirty="0" err="1" smtClean="0"/>
              <a:t>countries</a:t>
            </a:r>
            <a:r>
              <a:rPr lang="nl-NL" dirty="0" smtClean="0"/>
              <a:t> on </a:t>
            </a:r>
            <a:br>
              <a:rPr lang="nl-NL" dirty="0" smtClean="0"/>
            </a:br>
            <a:r>
              <a:rPr lang="nl-NL" dirty="0" smtClean="0"/>
              <a:t>Marine </a:t>
            </a:r>
            <a:r>
              <a:rPr lang="nl-NL" dirty="0" err="1" smtClean="0"/>
              <a:t>Spatial</a:t>
            </a:r>
            <a:r>
              <a:rPr lang="nl-NL" dirty="0" smtClean="0"/>
              <a:t> Planning</a:t>
            </a:r>
            <a:br>
              <a:rPr lang="nl-NL" dirty="0" smtClean="0"/>
            </a:br>
            <a:r>
              <a:rPr lang="nl-NL" dirty="0" smtClean="0"/>
              <a:t>&amp;</a:t>
            </a:r>
            <a:br>
              <a:rPr lang="nl-NL" dirty="0" smtClean="0"/>
            </a:br>
            <a:r>
              <a:rPr lang="nl-NL" dirty="0" err="1" smtClean="0"/>
              <a:t>Cumulative</a:t>
            </a:r>
            <a:r>
              <a:rPr lang="nl-NL" dirty="0" smtClean="0"/>
              <a:t> Effect Assessment</a:t>
            </a:r>
            <a:br>
              <a:rPr lang="nl-NL" dirty="0" smtClean="0"/>
            </a:br>
            <a:r>
              <a:rPr lang="nl-NL" dirty="0" smtClean="0"/>
              <a:t/>
            </a:r>
            <a:br>
              <a:rPr lang="nl-NL" dirty="0" smtClean="0"/>
            </a:br>
            <a:r>
              <a:rPr lang="nl-NL" sz="2000" dirty="0" smtClean="0"/>
              <a:t>Rob Gerits</a:t>
            </a:r>
            <a:endParaRPr lang="nl-NL" sz="20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716016" y="5445224"/>
            <a:ext cx="4114800" cy="1099592"/>
          </a:xfrm>
        </p:spPr>
        <p:txBody>
          <a:bodyPr/>
          <a:lstStyle/>
          <a:p>
            <a:endParaRPr lang="nl-NL" dirty="0" smtClean="0"/>
          </a:p>
          <a:p>
            <a:endParaRPr lang="nl-NL" sz="1600" dirty="0" err="1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929" y="2636912"/>
            <a:ext cx="4596607" cy="259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1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Tijdelijke aanduiding voor inhoud 6" descr="DSC_0083 (2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612576" y="-603448"/>
            <a:ext cx="10704385" cy="6840760"/>
          </a:xfrm>
        </p:spPr>
      </p:pic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CDB467-7873-4513-AFB0-64C93AB0D52A}" type="slidenum">
              <a:rPr lang="nl-NL" smtClean="0"/>
              <a:pPr/>
              <a:t>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Ministry of Infrastructure and the Environment</a:t>
            </a:r>
            <a:endParaRPr lang="en-GB"/>
          </a:p>
        </p:txBody>
      </p:sp>
      <p:sp>
        <p:nvSpPr>
          <p:cNvPr id="8" name="Tekstvak 7"/>
          <p:cNvSpPr txBox="1"/>
          <p:nvPr/>
        </p:nvSpPr>
        <p:spPr>
          <a:xfrm>
            <a:off x="-252536" y="116632"/>
            <a:ext cx="9001000" cy="46166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chemeClr val="bg1"/>
                </a:solidFill>
              </a:rPr>
              <a:t>VISION IABR: NORTH SEA 2050?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391840"/>
            <a:ext cx="3816896" cy="2695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2261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Environmental risks of large scale </a:t>
            </a:r>
            <a:r>
              <a:rPr lang="en-GB" dirty="0" smtClean="0"/>
              <a:t>offshore wind </a:t>
            </a:r>
            <a:r>
              <a:rPr lang="en-GB" dirty="0"/>
              <a:t>farm development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725" y="2348879"/>
            <a:ext cx="8401050" cy="3858245"/>
          </a:xfrm>
        </p:spPr>
        <p:txBody>
          <a:bodyPr/>
          <a:lstStyle/>
          <a:p>
            <a:pPr marL="0" lvl="0" indent="0">
              <a:buNone/>
            </a:pPr>
            <a:r>
              <a:rPr lang="en-GB" dirty="0" smtClean="0">
                <a:solidFill>
                  <a:srgbClr val="000000"/>
                </a:solidFill>
              </a:rPr>
              <a:t>Wind </a:t>
            </a:r>
            <a:r>
              <a:rPr lang="en-GB" dirty="0">
                <a:solidFill>
                  <a:srgbClr val="000000"/>
                </a:solidFill>
              </a:rPr>
              <a:t>farm development on this scale </a:t>
            </a:r>
            <a:r>
              <a:rPr lang="en-GB" b="1" dirty="0">
                <a:solidFill>
                  <a:srgbClr val="000000"/>
                </a:solidFill>
              </a:rPr>
              <a:t>will </a:t>
            </a:r>
            <a:r>
              <a:rPr lang="en-GB" b="1" dirty="0" smtClean="0">
                <a:solidFill>
                  <a:srgbClr val="000000"/>
                </a:solidFill>
              </a:rPr>
              <a:t>most likely in </a:t>
            </a:r>
            <a:r>
              <a:rPr lang="en-GB" b="1" dirty="0" err="1" smtClean="0">
                <a:solidFill>
                  <a:srgbClr val="000000"/>
                </a:solidFill>
              </a:rPr>
              <a:t>cumulation</a:t>
            </a:r>
            <a:r>
              <a:rPr lang="en-GB" b="1" dirty="0" smtClean="0">
                <a:solidFill>
                  <a:srgbClr val="000000"/>
                </a:solidFill>
              </a:rPr>
              <a:t>  have </a:t>
            </a:r>
            <a:r>
              <a:rPr lang="en-GB" b="1" dirty="0">
                <a:solidFill>
                  <a:srgbClr val="000000"/>
                </a:solidFill>
              </a:rPr>
              <a:t>environmental </a:t>
            </a:r>
            <a:r>
              <a:rPr lang="en-GB" b="1" dirty="0" smtClean="0">
                <a:solidFill>
                  <a:srgbClr val="000000"/>
                </a:solidFill>
              </a:rPr>
              <a:t>impacts</a:t>
            </a:r>
            <a:r>
              <a:rPr lang="en-GB" dirty="0" smtClean="0">
                <a:solidFill>
                  <a:srgbClr val="000000"/>
                </a:solidFill>
              </a:rPr>
              <a:t>.</a:t>
            </a:r>
          </a:p>
          <a:p>
            <a:pPr marL="0" lvl="0" indent="0">
              <a:buNone/>
            </a:pPr>
            <a:endParaRPr lang="en-GB" dirty="0" smtClean="0">
              <a:solidFill>
                <a:srgbClr val="000000"/>
              </a:solidFill>
            </a:endParaRPr>
          </a:p>
          <a:p>
            <a:pPr marL="0" lvl="0" indent="0">
              <a:buNone/>
            </a:pPr>
            <a:r>
              <a:rPr lang="en-GB" dirty="0" smtClean="0">
                <a:solidFill>
                  <a:srgbClr val="000000"/>
                </a:solidFill>
              </a:rPr>
              <a:t>These </a:t>
            </a:r>
            <a:r>
              <a:rPr lang="en-GB" dirty="0">
                <a:solidFill>
                  <a:srgbClr val="000000"/>
                </a:solidFill>
              </a:rPr>
              <a:t>cumulated impacts may </a:t>
            </a:r>
            <a:r>
              <a:rPr lang="en-GB" b="1" dirty="0">
                <a:solidFill>
                  <a:srgbClr val="000000"/>
                </a:solidFill>
              </a:rPr>
              <a:t>hamper or even stop the desired development</a:t>
            </a:r>
            <a:r>
              <a:rPr lang="en-GB" dirty="0">
                <a:solidFill>
                  <a:srgbClr val="000000"/>
                </a:solidFill>
              </a:rPr>
              <a:t>, because of unacceptable social and/or environmental impacts which may in addition go against national and/or EU legislation.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CDB467-7873-4513-AFB0-64C93AB0D52A}" type="slidenum">
              <a:rPr lang="nl-NL" smtClean="0"/>
              <a:pPr/>
              <a:t>3</a:t>
            </a:fld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ED8E99C1-6DCF-4CA8-A0BB-D46F2958C00D}" type="datetime3">
              <a:rPr lang="en-US" smtClean="0"/>
              <a:pPr/>
              <a:t>11 January 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Ministry of Infrastructure and the Environment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48951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764705"/>
            <a:ext cx="8617074" cy="1080120"/>
          </a:xfrm>
        </p:spPr>
        <p:txBody>
          <a:bodyPr/>
          <a:lstStyle/>
          <a:p>
            <a:r>
              <a:rPr lang="nl-NL" dirty="0" smtClean="0"/>
              <a:t>International </a:t>
            </a:r>
            <a:r>
              <a:rPr lang="nl-NL" dirty="0" err="1" smtClean="0"/>
              <a:t>collaboration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1436" y="1916832"/>
            <a:ext cx="8401050" cy="5825417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North Seas energy ministers want to facilitate the </a:t>
            </a:r>
          </a:p>
          <a:p>
            <a:pPr marL="0" indent="0">
              <a:buNone/>
            </a:pPr>
            <a:r>
              <a:rPr lang="en-GB" dirty="0" smtClean="0"/>
              <a:t>development of </a:t>
            </a:r>
            <a:r>
              <a:rPr lang="en-GB" dirty="0"/>
              <a:t>offshore </a:t>
            </a:r>
            <a:r>
              <a:rPr lang="en-GB" dirty="0" smtClean="0"/>
              <a:t>renewable energy by collaboration.</a:t>
            </a:r>
          </a:p>
          <a:p>
            <a:pPr marL="0" indent="0">
              <a:buNone/>
            </a:pPr>
            <a:r>
              <a:rPr lang="en-GB" dirty="0" smtClean="0"/>
              <a:t>They* signed a Political </a:t>
            </a:r>
            <a:r>
              <a:rPr lang="en-GB" dirty="0"/>
              <a:t>Declaration </a:t>
            </a:r>
            <a:r>
              <a:rPr lang="en-GB" dirty="0" smtClean="0"/>
              <a:t>in 2016 on a voluntary collaboration on 4 themes, </a:t>
            </a:r>
            <a:r>
              <a:rPr lang="nl-NL" dirty="0" err="1" smtClean="0"/>
              <a:t>including</a:t>
            </a:r>
            <a:r>
              <a:rPr lang="nl-NL" dirty="0" smtClean="0"/>
              <a:t> </a:t>
            </a:r>
            <a:r>
              <a:rPr lang="en-GB" dirty="0" smtClean="0"/>
              <a:t>MSP </a:t>
            </a:r>
            <a:r>
              <a:rPr lang="en-GB" dirty="0"/>
              <a:t>and </a:t>
            </a:r>
            <a:r>
              <a:rPr lang="en-GB" dirty="0" smtClean="0"/>
              <a:t>the environment.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International </a:t>
            </a:r>
            <a:r>
              <a:rPr lang="en-GB" dirty="0"/>
              <a:t>collaboration to prevent unacceptable </a:t>
            </a:r>
            <a:r>
              <a:rPr lang="en-GB" dirty="0" smtClean="0"/>
              <a:t>environmental impact can:  </a:t>
            </a:r>
          </a:p>
          <a:p>
            <a:r>
              <a:rPr lang="en-GB" dirty="0"/>
              <a:t>clarify development opportunities for wind farms developers, </a:t>
            </a:r>
          </a:p>
          <a:p>
            <a:r>
              <a:rPr lang="en-GB" dirty="0"/>
              <a:t>contribute to the conservation of species that are </a:t>
            </a:r>
            <a:r>
              <a:rPr lang="en-GB" dirty="0" smtClean="0"/>
              <a:t>potentially </a:t>
            </a:r>
            <a:r>
              <a:rPr lang="en-GB" dirty="0"/>
              <a:t>affected by wind farm development. </a:t>
            </a:r>
          </a:p>
          <a:p>
            <a:r>
              <a:rPr lang="en-GB" dirty="0" smtClean="0"/>
              <a:t>contribute </a:t>
            </a:r>
            <a:r>
              <a:rPr lang="en-GB" dirty="0"/>
              <a:t>to cost efficiency for governments and developers, </a:t>
            </a:r>
            <a:endParaRPr lang="en-GB" dirty="0" smtClean="0"/>
          </a:p>
          <a:p>
            <a:r>
              <a:rPr lang="en-GB" dirty="0" smtClean="0"/>
              <a:t>stimulate </a:t>
            </a:r>
            <a:r>
              <a:rPr lang="en-GB" dirty="0"/>
              <a:t>technical innovations with regard to </a:t>
            </a:r>
            <a:r>
              <a:rPr lang="en-GB" dirty="0" smtClean="0"/>
              <a:t>measures,</a:t>
            </a:r>
          </a:p>
          <a:p>
            <a:pPr marL="0" indent="0">
              <a:buNone/>
            </a:pPr>
            <a:endParaRPr lang="en-GB" sz="1200" dirty="0" smtClean="0"/>
          </a:p>
          <a:p>
            <a:pPr marL="0" indent="0">
              <a:buNone/>
            </a:pPr>
            <a:r>
              <a:rPr lang="en-GB" sz="1200" dirty="0" smtClean="0"/>
              <a:t>* Countries involved: UK</a:t>
            </a:r>
            <a:r>
              <a:rPr lang="en-GB" sz="1200" dirty="0"/>
              <a:t>, IRE, NO, SW, DK, GE, NL, BE, FR, LX and EC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CDB467-7873-4513-AFB0-64C93AB0D52A}" type="slidenum">
              <a:rPr lang="nl-NL" smtClean="0"/>
              <a:pPr/>
              <a:t>4</a:t>
            </a:fld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ED8E99C1-6DCF-4CA8-A0BB-D46F2958C00D}" type="datetime3">
              <a:rPr lang="en-US" smtClean="0"/>
              <a:pPr/>
              <a:t>11 January 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Ministry of Infrastructure and the Environment</a:t>
            </a:r>
            <a:endParaRPr lang="en-GB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07790"/>
            <a:ext cx="1872208" cy="2249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892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340768"/>
            <a:ext cx="8401050" cy="648072"/>
          </a:xfrm>
        </p:spPr>
        <p:txBody>
          <a:bodyPr/>
          <a:lstStyle/>
          <a:p>
            <a:r>
              <a:rPr lang="en-GB" dirty="0" smtClean="0"/>
              <a:t>An environmental subgroup* works on 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276872"/>
            <a:ext cx="8401050" cy="421062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A</a:t>
            </a:r>
            <a:r>
              <a:rPr lang="en-GB" dirty="0" smtClean="0"/>
              <a:t> </a:t>
            </a:r>
            <a:r>
              <a:rPr lang="en-GB" dirty="0"/>
              <a:t>common </a:t>
            </a:r>
            <a:r>
              <a:rPr lang="en-GB" dirty="0" smtClean="0"/>
              <a:t>approach for </a:t>
            </a:r>
            <a:r>
              <a:rPr lang="en-GB" dirty="0"/>
              <a:t>cumulative </a:t>
            </a:r>
            <a:r>
              <a:rPr lang="en-GB" dirty="0" smtClean="0"/>
              <a:t>effect assessment (CEAF) of offshore </a:t>
            </a:r>
            <a:r>
              <a:rPr lang="en-GB" dirty="0"/>
              <a:t>renewable </a:t>
            </a:r>
            <a:r>
              <a:rPr lang="en-GB" dirty="0" smtClean="0"/>
              <a:t>energy.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Important features:</a:t>
            </a:r>
          </a:p>
          <a:p>
            <a:r>
              <a:rPr lang="nl-NL" dirty="0" smtClean="0"/>
              <a:t>A </a:t>
            </a:r>
            <a:r>
              <a:rPr lang="nl-NL" b="1" dirty="0" err="1"/>
              <a:t>flexible</a:t>
            </a:r>
            <a:r>
              <a:rPr lang="nl-NL" dirty="0"/>
              <a:t> </a:t>
            </a:r>
            <a:r>
              <a:rPr lang="nl-NL" b="1" dirty="0" smtClean="0"/>
              <a:t>approach </a:t>
            </a:r>
            <a:r>
              <a:rPr lang="nl-NL" dirty="0" smtClean="0"/>
              <a:t>(project-/</a:t>
            </a:r>
            <a:r>
              <a:rPr lang="nl-NL" dirty="0" err="1" smtClean="0"/>
              <a:t>strategic</a:t>
            </a:r>
            <a:r>
              <a:rPr lang="nl-NL" dirty="0" smtClean="0"/>
              <a:t> planning, </a:t>
            </a:r>
            <a:r>
              <a:rPr lang="nl-NL" dirty="0" err="1" smtClean="0"/>
              <a:t>ability</a:t>
            </a:r>
            <a:r>
              <a:rPr lang="nl-NL" dirty="0" smtClean="0"/>
              <a:t> </a:t>
            </a:r>
            <a:r>
              <a:rPr lang="nl-NL" dirty="0" err="1" smtClean="0"/>
              <a:t>to</a:t>
            </a:r>
            <a:r>
              <a:rPr lang="nl-NL" dirty="0" smtClean="0"/>
              <a:t> </a:t>
            </a:r>
            <a:r>
              <a:rPr lang="nl-NL" dirty="0" err="1" smtClean="0"/>
              <a:t>incorporating</a:t>
            </a:r>
            <a:r>
              <a:rPr lang="nl-NL" dirty="0" smtClean="0"/>
              <a:t> new </a:t>
            </a:r>
            <a:r>
              <a:rPr lang="nl-NL" dirty="0" err="1" smtClean="0"/>
              <a:t>knowledge</a:t>
            </a:r>
            <a:r>
              <a:rPr lang="nl-NL" dirty="0" smtClean="0"/>
              <a:t> </a:t>
            </a:r>
            <a:r>
              <a:rPr lang="nl-NL" dirty="0" err="1" smtClean="0"/>
              <a:t>and</a:t>
            </a:r>
            <a:r>
              <a:rPr lang="nl-NL" dirty="0" smtClean="0"/>
              <a:t> </a:t>
            </a:r>
            <a:r>
              <a:rPr lang="nl-NL" dirty="0" err="1" smtClean="0"/>
              <a:t>findings</a:t>
            </a:r>
            <a:r>
              <a:rPr lang="nl-NL" dirty="0" smtClean="0"/>
              <a:t>)</a:t>
            </a:r>
          </a:p>
          <a:p>
            <a:r>
              <a:rPr lang="nl-NL" b="1" dirty="0" smtClean="0"/>
              <a:t>Relations </a:t>
            </a:r>
            <a:r>
              <a:rPr lang="nl-NL" b="1" dirty="0" err="1" smtClean="0"/>
              <a:t>with</a:t>
            </a:r>
            <a:r>
              <a:rPr lang="nl-NL" b="1" dirty="0" smtClean="0"/>
              <a:t> relevant </a:t>
            </a:r>
            <a:r>
              <a:rPr lang="nl-NL" b="1" dirty="0" err="1" smtClean="0"/>
              <a:t>international</a:t>
            </a:r>
            <a:r>
              <a:rPr lang="nl-NL" b="1" dirty="0" smtClean="0"/>
              <a:t> </a:t>
            </a:r>
            <a:r>
              <a:rPr lang="nl-NL" b="1" dirty="0" err="1" smtClean="0"/>
              <a:t>bodies</a:t>
            </a:r>
            <a:r>
              <a:rPr lang="nl-NL" b="1" dirty="0" smtClean="0"/>
              <a:t> </a:t>
            </a:r>
            <a:r>
              <a:rPr lang="nl-NL" dirty="0" smtClean="0"/>
              <a:t>(EU </a:t>
            </a:r>
            <a:r>
              <a:rPr lang="nl-NL" dirty="0" err="1" smtClean="0"/>
              <a:t>and</a:t>
            </a:r>
            <a:r>
              <a:rPr lang="nl-NL" dirty="0" smtClean="0"/>
              <a:t> OSPAR) </a:t>
            </a:r>
            <a:r>
              <a:rPr lang="nl-NL" dirty="0" err="1" smtClean="0"/>
              <a:t>and</a:t>
            </a:r>
            <a:r>
              <a:rPr lang="nl-NL" dirty="0" smtClean="0"/>
              <a:t> approaches </a:t>
            </a:r>
            <a:r>
              <a:rPr lang="nl-NL" dirty="0" err="1" smtClean="0"/>
              <a:t>within</a:t>
            </a:r>
            <a:r>
              <a:rPr lang="nl-NL" dirty="0" smtClean="0"/>
              <a:t> these </a:t>
            </a:r>
            <a:r>
              <a:rPr lang="nl-NL" dirty="0" err="1" smtClean="0"/>
              <a:t>bodies</a:t>
            </a:r>
            <a:endParaRPr lang="nl-NL" dirty="0" smtClean="0"/>
          </a:p>
          <a:p>
            <a:endParaRPr lang="nl-NL" dirty="0"/>
          </a:p>
          <a:p>
            <a:pPr marL="0" indent="0">
              <a:buNone/>
            </a:pPr>
            <a:r>
              <a:rPr lang="nl-NL" dirty="0"/>
              <a:t>A</a:t>
            </a:r>
            <a:r>
              <a:rPr lang="nl-NL" dirty="0" smtClean="0"/>
              <a:t> prototype  ready in 2019, </a:t>
            </a:r>
            <a:r>
              <a:rPr lang="nl-NL" dirty="0" err="1" smtClean="0"/>
              <a:t>tested</a:t>
            </a:r>
            <a:r>
              <a:rPr lang="nl-NL" dirty="0" smtClean="0"/>
              <a:t> in 2018-19 in </a:t>
            </a:r>
            <a:r>
              <a:rPr lang="nl-NL" dirty="0" err="1" smtClean="0"/>
              <a:t>an</a:t>
            </a:r>
            <a:r>
              <a:rPr lang="nl-NL" dirty="0" smtClean="0"/>
              <a:t> EU-MSP project </a:t>
            </a:r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r>
              <a:rPr lang="nl-NL" sz="1100" dirty="0" smtClean="0"/>
              <a:t>* </a:t>
            </a:r>
            <a:r>
              <a:rPr lang="nl-NL" sz="1100" dirty="0" err="1" smtClean="0"/>
              <a:t>Countries</a:t>
            </a:r>
            <a:r>
              <a:rPr lang="nl-NL" sz="1100" dirty="0" smtClean="0"/>
              <a:t> </a:t>
            </a:r>
            <a:r>
              <a:rPr lang="nl-NL" sz="1100" dirty="0" err="1" smtClean="0"/>
              <a:t>involved</a:t>
            </a:r>
            <a:r>
              <a:rPr lang="nl-NL" sz="1100" dirty="0" smtClean="0"/>
              <a:t>: </a:t>
            </a:r>
            <a:r>
              <a:rPr lang="en-GB" sz="1100" dirty="0" smtClean="0"/>
              <a:t>UK</a:t>
            </a:r>
            <a:r>
              <a:rPr lang="en-GB" sz="1100" dirty="0"/>
              <a:t>, IRE, NO, </a:t>
            </a:r>
            <a:r>
              <a:rPr lang="en-GB" sz="1100" dirty="0" smtClean="0"/>
              <a:t>DK</a:t>
            </a:r>
            <a:r>
              <a:rPr lang="en-GB" sz="1100" dirty="0"/>
              <a:t>, GE, NL, BE, </a:t>
            </a:r>
            <a:r>
              <a:rPr lang="en-GB" sz="1100" dirty="0" smtClean="0"/>
              <a:t>FR and </a:t>
            </a:r>
            <a:r>
              <a:rPr lang="en-GB" sz="1100" dirty="0"/>
              <a:t>EC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CDB467-7873-4513-AFB0-64C93AB0D52A}" type="slidenum">
              <a:rPr lang="nl-NL" smtClean="0"/>
              <a:pPr/>
              <a:t>5</a:t>
            </a:fld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ED8E99C1-6DCF-4CA8-A0BB-D46F2958C00D}" type="datetime3">
              <a:rPr lang="en-US" smtClean="0"/>
              <a:pPr/>
              <a:t>11 January 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Ministry of Infrastructure and the Environment</a:t>
            </a:r>
            <a:endParaRPr lang="en-GB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8988" y="116632"/>
            <a:ext cx="1903859" cy="2029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876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980728"/>
            <a:ext cx="8616255" cy="1296143"/>
          </a:xfrm>
        </p:spPr>
        <p:txBody>
          <a:bodyPr/>
          <a:lstStyle/>
          <a:p>
            <a:r>
              <a:rPr lang="nl-NL" dirty="0" smtClean="0"/>
              <a:t>Common approach is a</a:t>
            </a:r>
            <a:br>
              <a:rPr lang="nl-NL" dirty="0" smtClean="0"/>
            </a:br>
            <a:r>
              <a:rPr lang="nl-NL" dirty="0" err="1" smtClean="0"/>
              <a:t>flexible</a:t>
            </a:r>
            <a:r>
              <a:rPr lang="nl-NL" dirty="0" smtClean="0"/>
              <a:t>, </a:t>
            </a:r>
            <a:r>
              <a:rPr lang="nl-NL" dirty="0" err="1" smtClean="0"/>
              <a:t>stepwise</a:t>
            </a:r>
            <a:r>
              <a:rPr lang="nl-NL" dirty="0" smtClean="0"/>
              <a:t> </a:t>
            </a:r>
            <a:r>
              <a:rPr lang="nl-NL" dirty="0"/>
              <a:t>approach</a:t>
            </a:r>
            <a:br>
              <a:rPr lang="nl-NL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529" y="2420887"/>
            <a:ext cx="4267522" cy="3786237"/>
          </a:xfrm>
        </p:spPr>
        <p:txBody>
          <a:bodyPr/>
          <a:lstStyle/>
          <a:p>
            <a:r>
              <a:rPr lang="en-GB" dirty="0" smtClean="0"/>
              <a:t>Stepwise approach is developed by OSPAR for QSR </a:t>
            </a:r>
            <a:endParaRPr lang="en-GB" dirty="0"/>
          </a:p>
          <a:p>
            <a:r>
              <a:rPr lang="en-GB" dirty="0"/>
              <a:t>Can be used for other purposes</a:t>
            </a:r>
          </a:p>
          <a:p>
            <a:r>
              <a:rPr lang="en-GB" dirty="0" smtClean="0"/>
              <a:t>Based </a:t>
            </a:r>
            <a:r>
              <a:rPr lang="en-GB" dirty="0"/>
              <a:t>on a </a:t>
            </a:r>
            <a:r>
              <a:rPr lang="en-GB" dirty="0" smtClean="0"/>
              <a:t>cumulative effect assessment per species/MSFD indicator</a:t>
            </a:r>
            <a:endParaRPr lang="en-GB" dirty="0"/>
          </a:p>
          <a:p>
            <a:r>
              <a:rPr lang="en-GB" dirty="0" smtClean="0"/>
              <a:t>Flexible: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knowledge development and new models/methods for calculations can be incorporated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can include loops</a:t>
            </a:r>
            <a:endParaRPr lang="en-GB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AEFCD2F-3854-4509-94B1-251D221B176A}" type="slidenum">
              <a:rPr lang="nl-NL" smtClean="0"/>
              <a:pPr/>
              <a:t>6</a:t>
            </a:fld>
            <a:endParaRPr lang="nl-NL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96A8A896-DF00-4C5E-BB22-4BB27341767B}" type="datetime3">
              <a:rPr lang="en-US" smtClean="0"/>
              <a:pPr/>
              <a:t>11 January 2018</a:t>
            </a:fld>
            <a:endParaRPr lang="nl-NL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Ministry of Infrastructure and the Environment</a:t>
            </a:r>
            <a:endParaRPr lang="en-GB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88640"/>
            <a:ext cx="4206281" cy="6360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327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725" y="1196752"/>
            <a:ext cx="8401050" cy="792087"/>
          </a:xfrm>
        </p:spPr>
        <p:txBody>
          <a:bodyPr/>
          <a:lstStyle/>
          <a:p>
            <a:r>
              <a:rPr lang="nl-NL" dirty="0" smtClean="0"/>
              <a:t>The common approach </a:t>
            </a:r>
            <a:r>
              <a:rPr lang="nl-NL" dirty="0" err="1" smtClean="0"/>
              <a:t>should</a:t>
            </a:r>
            <a:r>
              <a:rPr lang="nl-NL" dirty="0" smtClean="0"/>
              <a:t> fit in </a:t>
            </a:r>
            <a:r>
              <a:rPr lang="nl-NL" dirty="0" err="1" smtClean="0"/>
              <a:t>an</a:t>
            </a:r>
            <a:r>
              <a:rPr lang="nl-NL" dirty="0" smtClean="0"/>
              <a:t> </a:t>
            </a:r>
            <a:r>
              <a:rPr lang="en-GB" dirty="0" smtClean="0"/>
              <a:t>Adaptive management process: 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204864"/>
            <a:ext cx="8401050" cy="3778572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A</a:t>
            </a:r>
            <a:r>
              <a:rPr lang="en-GB" dirty="0" smtClean="0"/>
              <a:t> </a:t>
            </a:r>
            <a:r>
              <a:rPr lang="en-GB" dirty="0"/>
              <a:t>cyclic process that includes a common </a:t>
            </a:r>
            <a:r>
              <a:rPr lang="en-GB" dirty="0" smtClean="0"/>
              <a:t>environmental assessment framework (CEAF) </a:t>
            </a:r>
            <a:r>
              <a:rPr lang="en-GB" dirty="0"/>
              <a:t>and a common knowledge </a:t>
            </a:r>
            <a:r>
              <a:rPr lang="en-GB" dirty="0" smtClean="0"/>
              <a:t>agenda (KA) on </a:t>
            </a:r>
            <a:r>
              <a:rPr lang="en-GB" dirty="0"/>
              <a:t>the knowledge gaps and science needs related to the framework</a:t>
            </a:r>
            <a:r>
              <a:rPr lang="en-GB" dirty="0" smtClean="0"/>
              <a:t>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CDB467-7873-4513-AFB0-64C93AB0D52A}" type="slidenum">
              <a:rPr lang="nl-NL" smtClean="0"/>
              <a:pPr/>
              <a:t>7</a:t>
            </a:fld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ED8E99C1-6DCF-4CA8-A0BB-D46F2958C00D}" type="datetime3">
              <a:rPr lang="en-US" smtClean="0"/>
              <a:pPr/>
              <a:t>11 January 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Ministry of Infrastructure and the Environment</a:t>
            </a:r>
            <a:endParaRPr lang="en-GB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212976"/>
            <a:ext cx="6480719" cy="307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4716016" y="4519355"/>
            <a:ext cx="7825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800" kern="0" dirty="0">
                <a:solidFill>
                  <a:srgbClr val="000000"/>
                </a:solidFill>
                <a:latin typeface="Verdana"/>
              </a:rPr>
              <a:t>CEAF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4213955" y="5733256"/>
            <a:ext cx="5020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800" kern="0" dirty="0">
                <a:solidFill>
                  <a:srgbClr val="000000"/>
                </a:solidFill>
                <a:latin typeface="Verdana"/>
              </a:rPr>
              <a:t>KA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418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836712"/>
            <a:ext cx="8544247" cy="648071"/>
          </a:xfrm>
        </p:spPr>
        <p:txBody>
          <a:bodyPr/>
          <a:lstStyle/>
          <a:p>
            <a:r>
              <a:rPr lang="nl-NL" dirty="0" err="1" smtClean="0"/>
              <a:t>Elements</a:t>
            </a:r>
            <a:r>
              <a:rPr lang="nl-NL" dirty="0" smtClean="0"/>
              <a:t> of </a:t>
            </a:r>
            <a:r>
              <a:rPr lang="nl-NL" dirty="0" err="1" smtClean="0"/>
              <a:t>the</a:t>
            </a:r>
            <a:r>
              <a:rPr lang="nl-NL" dirty="0" smtClean="0"/>
              <a:t> </a:t>
            </a:r>
            <a:r>
              <a:rPr lang="nl-NL" dirty="0" err="1" smtClean="0"/>
              <a:t>cumulative</a:t>
            </a:r>
            <a:r>
              <a:rPr lang="nl-NL" dirty="0" smtClean="0"/>
              <a:t> effect assessment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84784"/>
            <a:ext cx="8544247" cy="457832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The </a:t>
            </a:r>
            <a:r>
              <a:rPr lang="en-GB" dirty="0"/>
              <a:t>spatial scale for effect </a:t>
            </a:r>
            <a:r>
              <a:rPr lang="en-GB" dirty="0" smtClean="0"/>
              <a:t>calculation is the </a:t>
            </a:r>
            <a:r>
              <a:rPr lang="en-GB" dirty="0"/>
              <a:t>biological relevant </a:t>
            </a:r>
            <a:r>
              <a:rPr lang="en-GB" dirty="0" smtClean="0"/>
              <a:t>region for </a:t>
            </a:r>
            <a:r>
              <a:rPr lang="en-GB" dirty="0"/>
              <a:t>the populations of the  common species of </a:t>
            </a:r>
            <a:r>
              <a:rPr lang="en-GB" dirty="0" smtClean="0"/>
              <a:t>concern.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Plans </a:t>
            </a:r>
            <a:r>
              <a:rPr lang="en-GB" dirty="0"/>
              <a:t>and projects </a:t>
            </a:r>
            <a:r>
              <a:rPr lang="en-GB" dirty="0" smtClean="0"/>
              <a:t>in the biological relevant region are included that </a:t>
            </a:r>
            <a:r>
              <a:rPr lang="en-GB" dirty="0"/>
              <a:t>already have been completed, </a:t>
            </a:r>
            <a:r>
              <a:rPr lang="en-GB" dirty="0" smtClean="0"/>
              <a:t>that </a:t>
            </a:r>
            <a:r>
              <a:rPr lang="en-GB" dirty="0"/>
              <a:t>are approved by the planning authorities, or </a:t>
            </a:r>
            <a:r>
              <a:rPr lang="en-GB" dirty="0" smtClean="0"/>
              <a:t>that </a:t>
            </a:r>
            <a:r>
              <a:rPr lang="en-GB" dirty="0"/>
              <a:t>are currently undergoing planning </a:t>
            </a:r>
            <a:r>
              <a:rPr lang="en-GB" dirty="0" smtClean="0"/>
              <a:t>approval.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dirty="0"/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Other activities that can affect a species of common concern are included if renewable energy development </a:t>
            </a:r>
            <a:r>
              <a:rPr lang="en-GB" dirty="0"/>
              <a:t>as a single activity is </a:t>
            </a:r>
            <a:r>
              <a:rPr lang="en-GB" dirty="0" smtClean="0"/>
              <a:t>already </a:t>
            </a:r>
            <a:r>
              <a:rPr lang="en-GB" dirty="0"/>
              <a:t>likely to have strong adverse </a:t>
            </a:r>
            <a:r>
              <a:rPr lang="en-GB" dirty="0" smtClean="0"/>
              <a:t>effects on this species.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Effect calculations/estimates are made by the </a:t>
            </a:r>
            <a:r>
              <a:rPr lang="en-GB" dirty="0"/>
              <a:t>most appropriate </a:t>
            </a:r>
            <a:r>
              <a:rPr lang="en-GB" dirty="0" smtClean="0"/>
              <a:t>model(s)/method(s) for </a:t>
            </a:r>
            <a:r>
              <a:rPr lang="en-GB" dirty="0"/>
              <a:t>specific </a:t>
            </a:r>
            <a:r>
              <a:rPr lang="en-GB" dirty="0" smtClean="0"/>
              <a:t>pressure-species relations.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Cooperation </a:t>
            </a:r>
            <a:r>
              <a:rPr lang="en-GB" dirty="0"/>
              <a:t>on approaches to determine acceptable levels of impact, attuned with OSPAR and EU </a:t>
            </a:r>
            <a:r>
              <a:rPr lang="en-GB" dirty="0" smtClean="0"/>
              <a:t>work</a:t>
            </a:r>
            <a:r>
              <a:rPr lang="en-GB" dirty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CDB467-7873-4513-AFB0-64C93AB0D52A}" type="slidenum">
              <a:rPr lang="nl-NL" smtClean="0"/>
              <a:pPr/>
              <a:t>8</a:t>
            </a:fld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ED8E99C1-6DCF-4CA8-A0BB-D46F2958C00D}" type="datetime3">
              <a:rPr lang="en-US" smtClean="0"/>
              <a:pPr/>
              <a:t>11 January 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Ministry of Infrastructure and the Environment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4313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6725" y="1124745"/>
            <a:ext cx="8401050" cy="1656183"/>
          </a:xfrm>
        </p:spPr>
        <p:txBody>
          <a:bodyPr/>
          <a:lstStyle/>
          <a:p>
            <a:r>
              <a:rPr lang="en-GB" dirty="0" smtClean="0"/>
              <a:t>Thank you</a:t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Questions?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51521" y="2068513"/>
            <a:ext cx="4392487" cy="4312815"/>
          </a:xfrm>
        </p:spPr>
        <p:txBody>
          <a:bodyPr/>
          <a:lstStyle/>
          <a:p>
            <a:pPr>
              <a:buNone/>
            </a:pPr>
            <a:endParaRPr lang="nl-NL" dirty="0" smtClean="0">
              <a:hlinkClick r:id="rId2"/>
            </a:endParaRPr>
          </a:p>
          <a:p>
            <a:pPr>
              <a:buNone/>
            </a:pPr>
            <a:endParaRPr lang="en-GB" dirty="0" smtClean="0">
              <a:hlinkClick r:id="rId2"/>
            </a:endParaRPr>
          </a:p>
          <a:p>
            <a:pPr>
              <a:buNone/>
            </a:pPr>
            <a:endParaRPr lang="en-GB" dirty="0" smtClean="0">
              <a:hlinkClick r:id="rId2"/>
            </a:endParaRPr>
          </a:p>
          <a:p>
            <a:pPr>
              <a:buNone/>
            </a:pPr>
            <a:endParaRPr lang="en-GB" dirty="0" smtClean="0">
              <a:hlinkClick r:id="rId2"/>
            </a:endParaRP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/>
          </a:p>
          <a:p>
            <a:pPr>
              <a:buNone/>
            </a:pPr>
            <a:endParaRPr lang="nl-NL" dirty="0" smtClean="0"/>
          </a:p>
          <a:p>
            <a:pPr>
              <a:buNone/>
            </a:pPr>
            <a:endParaRPr lang="nl-NL" dirty="0" smtClean="0"/>
          </a:p>
          <a:p>
            <a:pPr>
              <a:buNone/>
            </a:pPr>
            <a:endParaRPr lang="nl-NL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sz="1600" dirty="0" smtClean="0"/>
              <a:t>Useful link</a:t>
            </a:r>
          </a:p>
          <a:p>
            <a:pPr>
              <a:buNone/>
            </a:pPr>
            <a:r>
              <a:rPr lang="en-GB" sz="1600" dirty="0" smtClean="0">
                <a:hlinkClick r:id="rId2"/>
              </a:rPr>
              <a:t>	https://ec.europa.eu/energy/en/topics/infrastructure/north-seas-energy-cooperation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CDB467-7873-4513-AFB0-64C93AB0D52A}" type="slidenum">
              <a:rPr lang="nl-NL" smtClean="0"/>
              <a:pPr/>
              <a:t>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3"/>
          </p:nvPr>
        </p:nvSpPr>
        <p:spPr>
          <a:xfrm>
            <a:off x="5004048" y="6525344"/>
            <a:ext cx="3097337" cy="205656"/>
          </a:xfrm>
        </p:spPr>
        <p:txBody>
          <a:bodyPr/>
          <a:lstStyle/>
          <a:p>
            <a:r>
              <a:rPr lang="en-GB" dirty="0" smtClean="0"/>
              <a:t>Ministry of Infrastructure and the Environment</a:t>
            </a:r>
            <a:endParaRPr lang="en-GB" dirty="0"/>
          </a:p>
        </p:txBody>
      </p:sp>
      <p:pic>
        <p:nvPicPr>
          <p:cNvPr id="8" name="Afbeelding 7" descr="article-2458522-18BA143A00000578-470_470x63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92935" y="1000602"/>
            <a:ext cx="4355976" cy="58573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ARMA DOCSYS~XML" val="&lt;data author=&quot;{00000000-0000-0000-0000-000000000000}&quot; authorname=&quot;(onbekend)&quot; model=&quot;{00000001-0005-0000-0001-000000000013}&quot; profile=&quot;1Logo&quot; created=&quot;2010-10-28 12:31:02&quot; modified=&quot;2010-10-28 14:12:02&quot;&gt;&lt;presentatie template=&quot;C:\Program Files\Carma DocSys\1Logo\Modellen\Presentaties\ministerie.pot&quot; enabled=&quot;true&quot; reopen=&quot;true&quot; lcid=&quot;1043&quot; newdoc=&quot;true&quot; engine=&quot;DocSysEngine.MSPPT&quot;&gt;&lt;titel class=&quot;string&quot; value=&quot;&quot;/&gt;&lt;fldfooter class=&quot;string&quot; value=&quot;&quot;/&gt;&lt;subtitel class=&quot;string&quot; value=&quot;&quot;/&gt;&lt;datum class=&quot;string&quot; value=&quot;29 oktober 2010&quot;/&gt;&lt;kleur class=&quot;string&quot; value=&quot;&quot;/&gt;&lt;divisie class=&quot;string&quot; value=&quot;Ministerie&quot; id=&quot;1&quot;/&gt;&lt;PAPER/&gt;&lt;/presentatie&gt;&lt;/data&gt;&#10;"/>
</p:tagLst>
</file>

<file path=ppt/theme/theme1.xml><?xml version="1.0" encoding="utf-8"?>
<a:theme xmlns:a="http://schemas.openxmlformats.org/drawingml/2006/main" name="Tijdelijk_bestand_Presentatie_IenM[1]">
  <a:themeElements>
    <a:clrScheme name="">
      <a:dk1>
        <a:srgbClr val="000000"/>
      </a:dk1>
      <a:lt1>
        <a:srgbClr val="FFFFFF"/>
      </a:lt1>
      <a:dk2>
        <a:srgbClr val="0E4A10"/>
      </a:dk2>
      <a:lt2>
        <a:srgbClr val="47145C"/>
      </a:lt2>
      <a:accent1>
        <a:srgbClr val="046F96"/>
      </a:accent1>
      <a:accent2>
        <a:srgbClr val="9ACCD4"/>
      </a:accent2>
      <a:accent3>
        <a:srgbClr val="FFFFFF"/>
      </a:accent3>
      <a:accent4>
        <a:srgbClr val="000000"/>
      </a:accent4>
      <a:accent5>
        <a:srgbClr val="AABBC9"/>
      </a:accent5>
      <a:accent6>
        <a:srgbClr val="8BB9C0"/>
      </a:accent6>
      <a:hlink>
        <a:srgbClr val="ED8FBB"/>
      </a:hlink>
      <a:folHlink>
        <a:srgbClr val="900079"/>
      </a:folHlink>
    </a:clrScheme>
    <a:fontScheme name="ministeri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ministerie 1">
        <a:dk1>
          <a:srgbClr val="000000"/>
        </a:dk1>
        <a:lt1>
          <a:srgbClr val="FFFFFF"/>
        </a:lt1>
        <a:dk2>
          <a:srgbClr val="529D26"/>
        </a:dk2>
        <a:lt2>
          <a:srgbClr val="808080"/>
        </a:lt2>
        <a:accent1>
          <a:srgbClr val="58AE8B"/>
        </a:accent1>
        <a:accent2>
          <a:srgbClr val="2494C5"/>
        </a:accent2>
        <a:accent3>
          <a:srgbClr val="FFFFFF"/>
        </a:accent3>
        <a:accent4>
          <a:srgbClr val="000000"/>
        </a:accent4>
        <a:accent5>
          <a:srgbClr val="B4D3C4"/>
        </a:accent5>
        <a:accent6>
          <a:srgbClr val="2086B2"/>
        </a:accent6>
        <a:hlink>
          <a:srgbClr val="9ACCD4"/>
        </a:hlink>
        <a:folHlink>
          <a:srgbClr val="ED8FB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nisterie 2">
        <a:dk1>
          <a:srgbClr val="000000"/>
        </a:dk1>
        <a:lt1>
          <a:srgbClr val="FFFFFF"/>
        </a:lt1>
        <a:dk2>
          <a:srgbClr val="3C1508"/>
        </a:dk2>
        <a:lt2>
          <a:srgbClr val="3C1508"/>
        </a:lt2>
        <a:accent1>
          <a:srgbClr val="FBD221"/>
        </a:accent1>
        <a:accent2>
          <a:srgbClr val="F9A529"/>
        </a:accent2>
        <a:accent3>
          <a:srgbClr val="FFFFFF"/>
        </a:accent3>
        <a:accent4>
          <a:srgbClr val="000000"/>
        </a:accent4>
        <a:accent5>
          <a:srgbClr val="FDE5AB"/>
        </a:accent5>
        <a:accent6>
          <a:srgbClr val="E29524"/>
        </a:accent6>
        <a:hlink>
          <a:srgbClr val="EE0026"/>
        </a:hlink>
        <a:folHlink>
          <a:srgbClr val="60652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nisterie 3">
        <a:dk1>
          <a:srgbClr val="000000"/>
        </a:dk1>
        <a:lt1>
          <a:srgbClr val="FFFFFF"/>
        </a:lt1>
        <a:dk2>
          <a:srgbClr val="47145C"/>
        </a:dk2>
        <a:lt2>
          <a:srgbClr val="0E4A10"/>
        </a:lt2>
        <a:accent1>
          <a:srgbClr val="EE0026"/>
        </a:accent1>
        <a:accent2>
          <a:srgbClr val="D60044"/>
        </a:accent2>
        <a:accent3>
          <a:srgbClr val="FFFFFF"/>
        </a:accent3>
        <a:accent4>
          <a:srgbClr val="000000"/>
        </a:accent4>
        <a:accent5>
          <a:srgbClr val="F5AAAC"/>
        </a:accent5>
        <a:accent6>
          <a:srgbClr val="C2003D"/>
        </a:accent6>
        <a:hlink>
          <a:srgbClr val="ED8FBB"/>
        </a:hlink>
        <a:folHlink>
          <a:srgbClr val="A100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nisterie 4">
        <a:dk1>
          <a:srgbClr val="000000"/>
        </a:dk1>
        <a:lt1>
          <a:srgbClr val="FFFFFF"/>
        </a:lt1>
        <a:dk2>
          <a:srgbClr val="529D26"/>
        </a:dk2>
        <a:lt2>
          <a:srgbClr val="808080"/>
        </a:lt2>
        <a:accent1>
          <a:srgbClr val="6ED9AD"/>
        </a:accent1>
        <a:accent2>
          <a:srgbClr val="2494C5"/>
        </a:accent2>
        <a:accent3>
          <a:srgbClr val="FFFFFF"/>
        </a:accent3>
        <a:accent4>
          <a:srgbClr val="000000"/>
        </a:accent4>
        <a:accent5>
          <a:srgbClr val="BAE9D3"/>
        </a:accent5>
        <a:accent6>
          <a:srgbClr val="2086B2"/>
        </a:accent6>
        <a:hlink>
          <a:srgbClr val="9ACCD4"/>
        </a:hlink>
        <a:folHlink>
          <a:srgbClr val="ED8FB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ijdelijk_bestand_Presentatie_IenM_Engels[1]">
  <a:themeElements>
    <a:clrScheme name="">
      <a:dk1>
        <a:srgbClr val="000000"/>
      </a:dk1>
      <a:lt1>
        <a:srgbClr val="FFFFFF"/>
      </a:lt1>
      <a:dk2>
        <a:srgbClr val="0E4A10"/>
      </a:dk2>
      <a:lt2>
        <a:srgbClr val="47145C"/>
      </a:lt2>
      <a:accent1>
        <a:srgbClr val="046F96"/>
      </a:accent1>
      <a:accent2>
        <a:srgbClr val="9ACCD4"/>
      </a:accent2>
      <a:accent3>
        <a:srgbClr val="FFFFFF"/>
      </a:accent3>
      <a:accent4>
        <a:srgbClr val="000000"/>
      </a:accent4>
      <a:accent5>
        <a:srgbClr val="AABBC9"/>
      </a:accent5>
      <a:accent6>
        <a:srgbClr val="8BB9C0"/>
      </a:accent6>
      <a:hlink>
        <a:srgbClr val="ED8FBB"/>
      </a:hlink>
      <a:folHlink>
        <a:srgbClr val="900079"/>
      </a:folHlink>
    </a:clrScheme>
    <a:fontScheme name="ministeri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ministerie 1">
        <a:dk1>
          <a:srgbClr val="000000"/>
        </a:dk1>
        <a:lt1>
          <a:srgbClr val="FFFFFF"/>
        </a:lt1>
        <a:dk2>
          <a:srgbClr val="529D26"/>
        </a:dk2>
        <a:lt2>
          <a:srgbClr val="808080"/>
        </a:lt2>
        <a:accent1>
          <a:srgbClr val="58AE8B"/>
        </a:accent1>
        <a:accent2>
          <a:srgbClr val="2494C5"/>
        </a:accent2>
        <a:accent3>
          <a:srgbClr val="FFFFFF"/>
        </a:accent3>
        <a:accent4>
          <a:srgbClr val="000000"/>
        </a:accent4>
        <a:accent5>
          <a:srgbClr val="B4D3C4"/>
        </a:accent5>
        <a:accent6>
          <a:srgbClr val="2086B2"/>
        </a:accent6>
        <a:hlink>
          <a:srgbClr val="9ACCD4"/>
        </a:hlink>
        <a:folHlink>
          <a:srgbClr val="ED8FB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nisterie 2">
        <a:dk1>
          <a:srgbClr val="000000"/>
        </a:dk1>
        <a:lt1>
          <a:srgbClr val="FFFFFF"/>
        </a:lt1>
        <a:dk2>
          <a:srgbClr val="3C1508"/>
        </a:dk2>
        <a:lt2>
          <a:srgbClr val="3C1508"/>
        </a:lt2>
        <a:accent1>
          <a:srgbClr val="FBD221"/>
        </a:accent1>
        <a:accent2>
          <a:srgbClr val="F9A529"/>
        </a:accent2>
        <a:accent3>
          <a:srgbClr val="FFFFFF"/>
        </a:accent3>
        <a:accent4>
          <a:srgbClr val="000000"/>
        </a:accent4>
        <a:accent5>
          <a:srgbClr val="FDE5AB"/>
        </a:accent5>
        <a:accent6>
          <a:srgbClr val="E29524"/>
        </a:accent6>
        <a:hlink>
          <a:srgbClr val="EE0026"/>
        </a:hlink>
        <a:folHlink>
          <a:srgbClr val="60652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nisterie 3">
        <a:dk1>
          <a:srgbClr val="000000"/>
        </a:dk1>
        <a:lt1>
          <a:srgbClr val="FFFFFF"/>
        </a:lt1>
        <a:dk2>
          <a:srgbClr val="47145C"/>
        </a:dk2>
        <a:lt2>
          <a:srgbClr val="0E4A10"/>
        </a:lt2>
        <a:accent1>
          <a:srgbClr val="EE0026"/>
        </a:accent1>
        <a:accent2>
          <a:srgbClr val="D60044"/>
        </a:accent2>
        <a:accent3>
          <a:srgbClr val="FFFFFF"/>
        </a:accent3>
        <a:accent4>
          <a:srgbClr val="000000"/>
        </a:accent4>
        <a:accent5>
          <a:srgbClr val="F5AAAC"/>
        </a:accent5>
        <a:accent6>
          <a:srgbClr val="C2003D"/>
        </a:accent6>
        <a:hlink>
          <a:srgbClr val="ED8FBB"/>
        </a:hlink>
        <a:folHlink>
          <a:srgbClr val="A100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nisterie 4">
        <a:dk1>
          <a:srgbClr val="000000"/>
        </a:dk1>
        <a:lt1>
          <a:srgbClr val="FFFFFF"/>
        </a:lt1>
        <a:dk2>
          <a:srgbClr val="529D26"/>
        </a:dk2>
        <a:lt2>
          <a:srgbClr val="808080"/>
        </a:lt2>
        <a:accent1>
          <a:srgbClr val="6ED9AD"/>
        </a:accent1>
        <a:accent2>
          <a:srgbClr val="2494C5"/>
        </a:accent2>
        <a:accent3>
          <a:srgbClr val="FFFFFF"/>
        </a:accent3>
        <a:accent4>
          <a:srgbClr val="000000"/>
        </a:accent4>
        <a:accent5>
          <a:srgbClr val="BAE9D3"/>
        </a:accent5>
        <a:accent6>
          <a:srgbClr val="2086B2"/>
        </a:accent6>
        <a:hlink>
          <a:srgbClr val="9ACCD4"/>
        </a:hlink>
        <a:folHlink>
          <a:srgbClr val="ED8FB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Tijdelijk_bestand_Presentatie_IenM[1]</Template>
  <TotalTime>1943</TotalTime>
  <Words>545</Words>
  <Application>Microsoft Office PowerPoint</Application>
  <PresentationFormat>On-screen Show (4:3)</PresentationFormat>
  <Paragraphs>87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Tijdelijk_bestand_Presentatie_IenM[1]</vt:lpstr>
      <vt:lpstr>Tijdelijk_bestand_Presentatie_IenM_Engels[1]</vt:lpstr>
      <vt:lpstr> International cooperation between North Seas countries on  Marine Spatial Planning &amp; Cumulative Effect Assessment  Rob Gerits</vt:lpstr>
      <vt:lpstr>PowerPoint Presentation</vt:lpstr>
      <vt:lpstr>Environmental risks of large scale offshore wind farm development</vt:lpstr>
      <vt:lpstr>International collaboration</vt:lpstr>
      <vt:lpstr>An environmental subgroup* works on  </vt:lpstr>
      <vt:lpstr>Common approach is a flexible, stepwise approach </vt:lpstr>
      <vt:lpstr>The common approach should fit in an Adaptive management process:  </vt:lpstr>
      <vt:lpstr>Elements of the cumulative effect assessment</vt:lpstr>
      <vt:lpstr>Thank you  Questions?</vt:lpstr>
    </vt:vector>
  </TitlesOfParts>
  <Company>Rijksoverheid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Beleidsnota Noordzee</dc:title>
  <dc:creator>NAlbers</dc:creator>
  <cp:lastModifiedBy>Gerits, Rob (ZD)</cp:lastModifiedBy>
  <cp:revision>181</cp:revision>
  <dcterms:created xsi:type="dcterms:W3CDTF">2014-05-12T15:34:26Z</dcterms:created>
  <dcterms:modified xsi:type="dcterms:W3CDTF">2018-01-11T14:44:08Z</dcterms:modified>
</cp:coreProperties>
</file>