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0" r:id="rId2"/>
  </p:sldMasterIdLst>
  <p:notesMasterIdLst>
    <p:notesMasterId r:id="rId19"/>
  </p:notesMasterIdLst>
  <p:handoutMasterIdLst>
    <p:handoutMasterId r:id="rId20"/>
  </p:handoutMasterIdLst>
  <p:sldIdLst>
    <p:sldId id="257" r:id="rId3"/>
    <p:sldId id="280" r:id="rId4"/>
    <p:sldId id="282" r:id="rId5"/>
    <p:sldId id="297" r:id="rId6"/>
    <p:sldId id="281" r:id="rId7"/>
    <p:sldId id="285" r:id="rId8"/>
    <p:sldId id="287" r:id="rId9"/>
    <p:sldId id="288" r:id="rId10"/>
    <p:sldId id="289" r:id="rId11"/>
    <p:sldId id="290" r:id="rId12"/>
    <p:sldId id="291" r:id="rId13"/>
    <p:sldId id="293" r:id="rId14"/>
    <p:sldId id="294" r:id="rId15"/>
    <p:sldId id="296" r:id="rId16"/>
    <p:sldId id="295" r:id="rId17"/>
    <p:sldId id="269" r:id="rId18"/>
  </p:sldIdLst>
  <p:sldSz cx="9144000" cy="6858000" type="screen4x3"/>
  <p:notesSz cx="6954838" cy="9309100"/>
  <p:defaultTextStyle>
    <a:defPPr>
      <a:defRPr lang="en-US"/>
    </a:defPPr>
    <a:lvl1pPr marL="0" algn="l" defTabSz="45713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36" algn="l" defTabSz="45713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72" algn="l" defTabSz="45713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08" algn="l" defTabSz="45713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43" algn="l" defTabSz="45713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679" algn="l" defTabSz="45713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15" algn="l" defTabSz="45713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951" algn="l" defTabSz="45713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087" algn="l" defTabSz="45713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ps for a successful presentation" id="{FC232CDB-8A9E-1148-994D-E4401834FBC7}">
          <p14:sldIdLst/>
        </p14:section>
        <p14:section name="Intro slide options" id="{6DE3BC16-BA9D-514E-992B-9D4CE90FC4DB}">
          <p14:sldIdLst>
            <p14:sldId id="257"/>
          </p14:sldIdLst>
        </p14:section>
        <p14:section name="Quote slide" id="{45C34FC4-B2B6-5D40-87DC-91F9DBFCD590}">
          <p14:sldIdLst/>
        </p14:section>
        <p14:section name="Content slide options - text only" id="{B3BC6B92-6142-6643-B1B4-33A02C6873F2}">
          <p14:sldIdLst>
            <p14:sldId id="280"/>
            <p14:sldId id="282"/>
            <p14:sldId id="297"/>
            <p14:sldId id="281"/>
            <p14:sldId id="285"/>
            <p14:sldId id="287"/>
            <p14:sldId id="288"/>
            <p14:sldId id="289"/>
            <p14:sldId id="290"/>
            <p14:sldId id="291"/>
            <p14:sldId id="293"/>
            <p14:sldId id="294"/>
            <p14:sldId id="296"/>
            <p14:sldId id="295"/>
          </p14:sldIdLst>
        </p14:section>
        <p14:section name="Content slide options - bulleted lists" id="{E466CC74-660C-FC46-A0E3-BF41A350C32C}">
          <p14:sldIdLst/>
        </p14:section>
        <p14:section name="Content slide options - images" id="{309F6C77-BCBF-EC49-A40B-7F96ADAE62C1}">
          <p14:sldIdLst/>
        </p14:section>
        <p14:section name="Content slide options - graphs / charts" id="{9A19F220-5757-9641-AB8B-6169DBE77084}">
          <p14:sldIdLst/>
        </p14:section>
        <p14:section name="Section Divider slide options" id="{BB0DE6CE-D36E-F148-B7AB-2E1C9BC89682}">
          <p14:sldIdLst/>
        </p14:section>
        <p14:section name="Sign off slide" id="{DF88D4E2-3FCD-694C-A611-EC711783F631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932">
          <p15:clr>
            <a:srgbClr val="A4A3A4"/>
          </p15:clr>
        </p15:guide>
        <p15:guide id="4" pos="219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anjith Ramadasan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C9D6"/>
    <a:srgbClr val="A4C2D2"/>
    <a:srgbClr val="C7EAFB"/>
    <a:srgbClr val="E1F4FD"/>
    <a:srgbClr val="00AE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 autoAdjust="0"/>
    <p:restoredTop sz="94631" autoAdjust="0"/>
  </p:normalViewPr>
  <p:slideViewPr>
    <p:cSldViewPr snapToGrid="0" snapToObjects="1">
      <p:cViewPr varScale="1">
        <p:scale>
          <a:sx n="81" d="100"/>
          <a:sy n="81" d="100"/>
        </p:scale>
        <p:origin x="149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39" d="100"/>
          <a:sy n="139" d="100"/>
        </p:scale>
        <p:origin x="-5568" y="-120"/>
      </p:cViewPr>
      <p:guideLst>
        <p:guide orient="horz" pos="2880"/>
        <p:guide pos="2160"/>
        <p:guide orient="horz" pos="2932"/>
        <p:guide pos="219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5/10/relationships/revisionInfo" Target="revisionInfo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648506EF-06C3-404C-8F89-57A0E21DDE20}" type="datetimeFigureOut">
              <a:rPr lang="en-US" smtClean="0"/>
              <a:pPr/>
              <a:t>17-Jan-18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A5FCCDC5-2EC0-A947-93ED-82E1F9248E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9486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196D1C28-0F0C-214E-8322-B87F8AA539D8}" type="datetimeFigureOut">
              <a:rPr lang="en-US" smtClean="0"/>
              <a:pPr/>
              <a:t>17-Jan-18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98500"/>
            <a:ext cx="4652962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21823"/>
            <a:ext cx="5563870" cy="4189095"/>
          </a:xfrm>
          <a:prstGeom prst="rect">
            <a:avLst/>
          </a:prstGeom>
        </p:spPr>
        <p:txBody>
          <a:bodyPr vert="horz" lIns="92930" tIns="46465" rIns="92930" bIns="4646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A83311DB-C32A-CC46-90F4-CE205A9DE9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252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1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6" algn="l" defTabSz="4571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72" algn="l" defTabSz="4571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08" algn="l" defTabSz="4571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43" algn="l" defTabSz="4571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79" algn="l" defTabSz="4571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15" algn="l" defTabSz="4571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51" algn="l" defTabSz="4571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87" algn="l" defTabSz="4571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err="1"/>
              <a:t>Identifies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assesses</a:t>
            </a:r>
            <a:r>
              <a:rPr lang="hr-HR" dirty="0"/>
              <a:t> </a:t>
            </a:r>
            <a:r>
              <a:rPr lang="hr-HR" dirty="0" err="1"/>
              <a:t>values</a:t>
            </a:r>
            <a:r>
              <a:rPr lang="hr-HR" dirty="0"/>
              <a:t>; </a:t>
            </a:r>
            <a:r>
              <a:rPr lang="hr-HR" dirty="0" err="1"/>
              <a:t>Identifies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assesses</a:t>
            </a:r>
            <a:r>
              <a:rPr lang="hr-HR" dirty="0"/>
              <a:t> </a:t>
            </a:r>
            <a:r>
              <a:rPr lang="hr-HR" dirty="0" err="1"/>
              <a:t>existing</a:t>
            </a:r>
            <a:r>
              <a:rPr lang="hr-HR" dirty="0"/>
              <a:t> </a:t>
            </a:r>
            <a:r>
              <a:rPr lang="hr-HR" dirty="0" err="1"/>
              <a:t>pressures</a:t>
            </a:r>
            <a:r>
              <a:rPr lang="hr-HR" dirty="0"/>
              <a:t> – </a:t>
            </a:r>
            <a:r>
              <a:rPr lang="hr-HR" dirty="0" err="1"/>
              <a:t>combining</a:t>
            </a:r>
            <a:r>
              <a:rPr lang="hr-HR" dirty="0"/>
              <a:t> </a:t>
            </a:r>
            <a:r>
              <a:rPr lang="hr-HR" dirty="0" err="1"/>
              <a:t>it</a:t>
            </a:r>
            <a:r>
              <a:rPr lang="hr-HR" dirty="0"/>
              <a:t> </a:t>
            </a:r>
            <a:r>
              <a:rPr lang="hr-HR" dirty="0" err="1"/>
              <a:t>is</a:t>
            </a:r>
            <a:r>
              <a:rPr lang="hr-HR" dirty="0"/>
              <a:t> </a:t>
            </a:r>
            <a:r>
              <a:rPr lang="hr-HR" dirty="0" err="1"/>
              <a:t>defines</a:t>
            </a:r>
            <a:r>
              <a:rPr lang="hr-HR" dirty="0"/>
              <a:t> </a:t>
            </a:r>
            <a:r>
              <a:rPr lang="hr-HR" dirty="0" err="1"/>
              <a:t>curernt</a:t>
            </a:r>
            <a:r>
              <a:rPr lang="hr-HR" dirty="0"/>
              <a:t> </a:t>
            </a:r>
            <a:r>
              <a:rPr lang="hr-HR" dirty="0" err="1"/>
              <a:t>state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impact</a:t>
            </a:r>
            <a:r>
              <a:rPr lang="hr-HR" dirty="0"/>
              <a:t> on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environment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3311DB-C32A-CC46-90F4-CE205A9DE94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43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64652" indent="-464652"/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3311DB-C32A-CC46-90F4-CE205A9DE94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1349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64652" indent="-464652"/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3311DB-C32A-CC46-90F4-CE205A9DE94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211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64652" indent="-464652"/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3311DB-C32A-CC46-90F4-CE205A9DE94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5184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64652" indent="-464652"/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3311DB-C32A-CC46-90F4-CE205A9DE94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1061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64652" indent="-464652"/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3311DB-C32A-CC46-90F4-CE205A9DE94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7784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64652" indent="-464652"/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3311DB-C32A-CC46-90F4-CE205A9DE94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7109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64652" indent="-464652"/>
            <a:r>
              <a:rPr lang="hr-HR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Imperative </a:t>
            </a:r>
            <a:r>
              <a:rPr lang="hr-HR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reasons</a:t>
            </a:r>
            <a:r>
              <a:rPr lang="hr-HR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for </a:t>
            </a:r>
            <a:r>
              <a:rPr lang="hr-HR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overriding</a:t>
            </a:r>
            <a:r>
              <a:rPr lang="hr-HR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public</a:t>
            </a:r>
            <a:r>
              <a:rPr lang="hr-HR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interest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3311DB-C32A-CC46-90F4-CE205A9DE94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3152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64652" indent="-464652"/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3311DB-C32A-CC46-90F4-CE205A9DE94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7946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64652" indent="-464652"/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3311DB-C32A-CC46-90F4-CE205A9DE94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8216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64652" indent="-464652"/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3311DB-C32A-CC46-90F4-CE205A9DE94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680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l">
              <a:defRPr>
                <a:latin typeface="Roboto Regular"/>
                <a:cs typeface="Roboto Regular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  <a:latin typeface="Roboto Regular"/>
                <a:cs typeface="Roboto Regular"/>
              </a:defRPr>
            </a:lvl1pPr>
            <a:lvl2pPr marL="457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0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>
                <a:latin typeface="Roboto Regular"/>
                <a:cs typeface="Roboto Regular"/>
              </a:defRPr>
            </a:lvl1pPr>
          </a:lstStyle>
          <a:p>
            <a:fld id="{970ECD59-A37A-C84B-9DFA-8E427AD378B0}" type="datetimeFigureOut">
              <a:rPr lang="en-US" smtClean="0"/>
              <a:pPr/>
              <a:t>17-Jan-18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latin typeface="Roboto Regular"/>
                <a:cs typeface="Roboto Regular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>
                <a:latin typeface="Roboto Regular"/>
                <a:cs typeface="Roboto Regular"/>
              </a:defRPr>
            </a:lvl1pPr>
          </a:lstStyle>
          <a:p>
            <a:fld id="{80E39091-E0D1-CF46-954B-4EBC67CDBE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81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 smtClean="0"/>
              <a:pPr/>
              <a:t>17-Jan-18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317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3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7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0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6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9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08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 smtClean="0"/>
              <a:pPr/>
              <a:t>17-Jan-18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908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 smtClean="0"/>
              <a:pPr/>
              <a:t>17-Jan-18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658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6" indent="0">
              <a:buNone/>
              <a:defRPr sz="2000" b="1"/>
            </a:lvl2pPr>
            <a:lvl3pPr marL="914272" indent="0">
              <a:buNone/>
              <a:defRPr sz="1800" b="1"/>
            </a:lvl3pPr>
            <a:lvl4pPr marL="1371408" indent="0">
              <a:buNone/>
              <a:defRPr sz="1600" b="1"/>
            </a:lvl4pPr>
            <a:lvl5pPr marL="1828543" indent="0">
              <a:buNone/>
              <a:defRPr sz="1600" b="1"/>
            </a:lvl5pPr>
            <a:lvl6pPr marL="2285679" indent="0">
              <a:buNone/>
              <a:defRPr sz="1600" b="1"/>
            </a:lvl6pPr>
            <a:lvl7pPr marL="2742815" indent="0">
              <a:buNone/>
              <a:defRPr sz="1600" b="1"/>
            </a:lvl7pPr>
            <a:lvl8pPr marL="3199951" indent="0">
              <a:buNone/>
              <a:defRPr sz="1600" b="1"/>
            </a:lvl8pPr>
            <a:lvl9pPr marL="365708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6" indent="0">
              <a:buNone/>
              <a:defRPr sz="2000" b="1"/>
            </a:lvl2pPr>
            <a:lvl3pPr marL="914272" indent="0">
              <a:buNone/>
              <a:defRPr sz="1800" b="1"/>
            </a:lvl3pPr>
            <a:lvl4pPr marL="1371408" indent="0">
              <a:buNone/>
              <a:defRPr sz="1600" b="1"/>
            </a:lvl4pPr>
            <a:lvl5pPr marL="1828543" indent="0">
              <a:buNone/>
              <a:defRPr sz="1600" b="1"/>
            </a:lvl5pPr>
            <a:lvl6pPr marL="2285679" indent="0">
              <a:buNone/>
              <a:defRPr sz="1600" b="1"/>
            </a:lvl6pPr>
            <a:lvl7pPr marL="2742815" indent="0">
              <a:buNone/>
              <a:defRPr sz="1600" b="1"/>
            </a:lvl7pPr>
            <a:lvl8pPr marL="3199951" indent="0">
              <a:buNone/>
              <a:defRPr sz="1600" b="1"/>
            </a:lvl8pPr>
            <a:lvl9pPr marL="365708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 smtClean="0"/>
              <a:pPr/>
              <a:t>17-Jan-18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718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 smtClean="0"/>
              <a:pPr/>
              <a:t>17-Jan-18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903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 smtClean="0"/>
              <a:pPr/>
              <a:t>17-Jan-18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15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6" indent="0">
              <a:buNone/>
              <a:defRPr sz="1200"/>
            </a:lvl2pPr>
            <a:lvl3pPr marL="914272" indent="0">
              <a:buNone/>
              <a:defRPr sz="1000"/>
            </a:lvl3pPr>
            <a:lvl4pPr marL="1371408" indent="0">
              <a:buNone/>
              <a:defRPr sz="900"/>
            </a:lvl4pPr>
            <a:lvl5pPr marL="1828543" indent="0">
              <a:buNone/>
              <a:defRPr sz="900"/>
            </a:lvl5pPr>
            <a:lvl6pPr marL="2285679" indent="0">
              <a:buNone/>
              <a:defRPr sz="900"/>
            </a:lvl6pPr>
            <a:lvl7pPr marL="2742815" indent="0">
              <a:buNone/>
              <a:defRPr sz="900"/>
            </a:lvl7pPr>
            <a:lvl8pPr marL="3199951" indent="0">
              <a:buNone/>
              <a:defRPr sz="900"/>
            </a:lvl8pPr>
            <a:lvl9pPr marL="365708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 smtClean="0"/>
              <a:pPr/>
              <a:t>17-Jan-18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211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6" indent="0">
              <a:buNone/>
              <a:defRPr sz="2800"/>
            </a:lvl2pPr>
            <a:lvl3pPr marL="914272" indent="0">
              <a:buNone/>
              <a:defRPr sz="2400"/>
            </a:lvl3pPr>
            <a:lvl4pPr marL="1371408" indent="0">
              <a:buNone/>
              <a:defRPr sz="2000"/>
            </a:lvl4pPr>
            <a:lvl5pPr marL="1828543" indent="0">
              <a:buNone/>
              <a:defRPr sz="2000"/>
            </a:lvl5pPr>
            <a:lvl6pPr marL="2285679" indent="0">
              <a:buNone/>
              <a:defRPr sz="2000"/>
            </a:lvl6pPr>
            <a:lvl7pPr marL="2742815" indent="0">
              <a:buNone/>
              <a:defRPr sz="2000"/>
            </a:lvl7pPr>
            <a:lvl8pPr marL="3199951" indent="0">
              <a:buNone/>
              <a:defRPr sz="2000"/>
            </a:lvl8pPr>
            <a:lvl9pPr marL="3657087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6" indent="0">
              <a:buNone/>
              <a:defRPr sz="1200"/>
            </a:lvl2pPr>
            <a:lvl3pPr marL="914272" indent="0">
              <a:buNone/>
              <a:defRPr sz="1000"/>
            </a:lvl3pPr>
            <a:lvl4pPr marL="1371408" indent="0">
              <a:buNone/>
              <a:defRPr sz="900"/>
            </a:lvl4pPr>
            <a:lvl5pPr marL="1828543" indent="0">
              <a:buNone/>
              <a:defRPr sz="900"/>
            </a:lvl5pPr>
            <a:lvl6pPr marL="2285679" indent="0">
              <a:buNone/>
              <a:defRPr sz="900"/>
            </a:lvl6pPr>
            <a:lvl7pPr marL="2742815" indent="0">
              <a:buNone/>
              <a:defRPr sz="900"/>
            </a:lvl7pPr>
            <a:lvl8pPr marL="3199951" indent="0">
              <a:buNone/>
              <a:defRPr sz="900"/>
            </a:lvl8pPr>
            <a:lvl9pPr marL="365708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 smtClean="0"/>
              <a:pPr/>
              <a:t>17-Jan-18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363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l">
              <a:defRPr>
                <a:latin typeface="Roboto Regular"/>
                <a:cs typeface="Roboto Regular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  <a:latin typeface="Roboto Regular"/>
                <a:cs typeface="Roboto Regular"/>
              </a:defRPr>
            </a:lvl1pPr>
            <a:lvl2pPr marL="457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0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>
                <a:latin typeface="Roboto Regular"/>
                <a:cs typeface="Roboto Regular"/>
              </a:defRPr>
            </a:lvl1pPr>
          </a:lstStyle>
          <a:p>
            <a:fld id="{970ECD59-A37A-C84B-9DFA-8E427AD378B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17-Jan-18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latin typeface="Roboto Regular"/>
                <a:cs typeface="Roboto Regular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>
                <a:latin typeface="Roboto Regular"/>
                <a:cs typeface="Roboto Regular"/>
              </a:defRPr>
            </a:lvl1pPr>
          </a:lstStyle>
          <a:p>
            <a:fld id="{80E39091-E0D1-CF46-954B-4EBC67CDBED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302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17-Jan-18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219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3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7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0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6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9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08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17-Jan-18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4191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17-Jan-18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407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6" indent="0">
              <a:buNone/>
              <a:defRPr sz="2000" b="1"/>
            </a:lvl2pPr>
            <a:lvl3pPr marL="914272" indent="0">
              <a:buNone/>
              <a:defRPr sz="1800" b="1"/>
            </a:lvl3pPr>
            <a:lvl4pPr marL="1371408" indent="0">
              <a:buNone/>
              <a:defRPr sz="1600" b="1"/>
            </a:lvl4pPr>
            <a:lvl5pPr marL="1828543" indent="0">
              <a:buNone/>
              <a:defRPr sz="1600" b="1"/>
            </a:lvl5pPr>
            <a:lvl6pPr marL="2285679" indent="0">
              <a:buNone/>
              <a:defRPr sz="1600" b="1"/>
            </a:lvl6pPr>
            <a:lvl7pPr marL="2742815" indent="0">
              <a:buNone/>
              <a:defRPr sz="1600" b="1"/>
            </a:lvl7pPr>
            <a:lvl8pPr marL="3199951" indent="0">
              <a:buNone/>
              <a:defRPr sz="1600" b="1"/>
            </a:lvl8pPr>
            <a:lvl9pPr marL="365708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6" indent="0">
              <a:buNone/>
              <a:defRPr sz="2000" b="1"/>
            </a:lvl2pPr>
            <a:lvl3pPr marL="914272" indent="0">
              <a:buNone/>
              <a:defRPr sz="1800" b="1"/>
            </a:lvl3pPr>
            <a:lvl4pPr marL="1371408" indent="0">
              <a:buNone/>
              <a:defRPr sz="1600" b="1"/>
            </a:lvl4pPr>
            <a:lvl5pPr marL="1828543" indent="0">
              <a:buNone/>
              <a:defRPr sz="1600" b="1"/>
            </a:lvl5pPr>
            <a:lvl6pPr marL="2285679" indent="0">
              <a:buNone/>
              <a:defRPr sz="1600" b="1"/>
            </a:lvl6pPr>
            <a:lvl7pPr marL="2742815" indent="0">
              <a:buNone/>
              <a:defRPr sz="1600" b="1"/>
            </a:lvl7pPr>
            <a:lvl8pPr marL="3199951" indent="0">
              <a:buNone/>
              <a:defRPr sz="1600" b="1"/>
            </a:lvl8pPr>
            <a:lvl9pPr marL="365708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17-Jan-18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4634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17-Jan-18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555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17-Jan-18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4523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6" indent="0">
              <a:buNone/>
              <a:defRPr sz="1200"/>
            </a:lvl2pPr>
            <a:lvl3pPr marL="914272" indent="0">
              <a:buNone/>
              <a:defRPr sz="1000"/>
            </a:lvl3pPr>
            <a:lvl4pPr marL="1371408" indent="0">
              <a:buNone/>
              <a:defRPr sz="900"/>
            </a:lvl4pPr>
            <a:lvl5pPr marL="1828543" indent="0">
              <a:buNone/>
              <a:defRPr sz="900"/>
            </a:lvl5pPr>
            <a:lvl6pPr marL="2285679" indent="0">
              <a:buNone/>
              <a:defRPr sz="900"/>
            </a:lvl6pPr>
            <a:lvl7pPr marL="2742815" indent="0">
              <a:buNone/>
              <a:defRPr sz="900"/>
            </a:lvl7pPr>
            <a:lvl8pPr marL="3199951" indent="0">
              <a:buNone/>
              <a:defRPr sz="900"/>
            </a:lvl8pPr>
            <a:lvl9pPr marL="365708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17-Jan-18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228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6" indent="0">
              <a:buNone/>
              <a:defRPr sz="1200"/>
            </a:lvl2pPr>
            <a:lvl3pPr marL="914272" indent="0">
              <a:buNone/>
              <a:defRPr sz="1000"/>
            </a:lvl3pPr>
            <a:lvl4pPr marL="1371408" indent="0">
              <a:buNone/>
              <a:defRPr sz="900"/>
            </a:lvl4pPr>
            <a:lvl5pPr marL="1828543" indent="0">
              <a:buNone/>
              <a:defRPr sz="900"/>
            </a:lvl5pPr>
            <a:lvl6pPr marL="2285679" indent="0">
              <a:buNone/>
              <a:defRPr sz="900"/>
            </a:lvl6pPr>
            <a:lvl7pPr marL="2742815" indent="0">
              <a:buNone/>
              <a:defRPr sz="900"/>
            </a:lvl7pPr>
            <a:lvl8pPr marL="3199951" indent="0">
              <a:buNone/>
              <a:defRPr sz="900"/>
            </a:lvl8pPr>
            <a:lvl9pPr marL="365708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17-Jan-18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881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8229600" cy="1143000"/>
          </a:xfrm>
          <a:prstGeom prst="rect">
            <a:avLst/>
          </a:prstGeom>
        </p:spPr>
        <p:txBody>
          <a:bodyPr vert="horz" lIns="91427" tIns="45713" rIns="91427" bIns="45713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600202"/>
            <a:ext cx="8229600" cy="4525963"/>
          </a:xfrm>
          <a:prstGeom prst="rect">
            <a:avLst/>
          </a:prstGeom>
        </p:spPr>
        <p:txBody>
          <a:bodyPr vert="horz" lIns="91427" tIns="45713" rIns="91427" bIns="45713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 err="1"/>
              <a:t>sjdlf</a:t>
            </a:r>
            <a:endParaRPr lang="en-US" dirty="0"/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1" y="6356352"/>
            <a:ext cx="2133600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Roboto Regular"/>
                <a:cs typeface="Roboto Regular"/>
              </a:defRPr>
            </a:lvl1pPr>
          </a:lstStyle>
          <a:p>
            <a:fld id="{970ECD59-A37A-C84B-9DFA-8E427AD378B0}" type="datetimeFigureOut">
              <a:rPr lang="en-US" smtClean="0"/>
              <a:pPr/>
              <a:t>17-Jan-18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Roboto Regular"/>
                <a:cs typeface="Roboto Regular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1" y="6356352"/>
            <a:ext cx="2133600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Roboto Regular"/>
                <a:cs typeface="Roboto Regular"/>
              </a:defRPr>
            </a:lvl1pPr>
          </a:lstStyle>
          <a:p>
            <a:fld id="{80E39091-E0D1-CF46-954B-4EBC67CDBE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452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457136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Roboto Regular"/>
          <a:ea typeface="+mj-ea"/>
          <a:cs typeface="Roboto Regular"/>
        </a:defRPr>
      </a:lvl1pPr>
    </p:titleStyle>
    <p:bodyStyle>
      <a:lvl1pPr marL="342852" indent="-342852" algn="l" defTabSz="457136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Roboto Regular"/>
          <a:ea typeface="+mn-ea"/>
          <a:cs typeface="Roboto Regular"/>
        </a:defRPr>
      </a:lvl1pPr>
      <a:lvl2pPr marL="742845" indent="-285710" algn="l" defTabSz="457136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Roboto Regular"/>
          <a:ea typeface="+mn-ea"/>
          <a:cs typeface="Roboto Regular"/>
        </a:defRPr>
      </a:lvl2pPr>
      <a:lvl3pPr marL="1142840" indent="-228568" algn="l" defTabSz="457136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Roboto Regular"/>
          <a:ea typeface="+mn-ea"/>
          <a:cs typeface="Roboto Regular"/>
        </a:defRPr>
      </a:lvl3pPr>
      <a:lvl4pPr marL="1599975" indent="-228568" algn="l" defTabSz="457136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Roboto Regular"/>
          <a:ea typeface="+mn-ea"/>
          <a:cs typeface="Roboto Regular"/>
        </a:defRPr>
      </a:lvl4pPr>
      <a:lvl5pPr marL="2171395" indent="-342852" algn="l" defTabSz="457136" rtl="0" eaLnBrk="1" latinLnBrk="0" hangingPunct="1">
        <a:spcBef>
          <a:spcPct val="20000"/>
        </a:spcBef>
        <a:buFont typeface="Wingdings" charset="2"/>
        <a:buChar char="v"/>
        <a:defRPr sz="2000" kern="1200">
          <a:solidFill>
            <a:schemeClr val="tx1"/>
          </a:solidFill>
          <a:latin typeface="Roboto Regular"/>
          <a:ea typeface="+mn-ea"/>
          <a:cs typeface="Roboto Regular"/>
        </a:defRPr>
      </a:lvl5pPr>
      <a:lvl6pPr marL="2514247" indent="-228568" algn="l" defTabSz="45713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83" indent="-228568" algn="l" defTabSz="45713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19" indent="-228568" algn="l" defTabSz="45713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55" indent="-228568" algn="l" defTabSz="45713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6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72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08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43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79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15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51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87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8229600" cy="1143000"/>
          </a:xfrm>
          <a:prstGeom prst="rect">
            <a:avLst/>
          </a:prstGeom>
        </p:spPr>
        <p:txBody>
          <a:bodyPr vert="horz" lIns="91427" tIns="45713" rIns="91427" bIns="45713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600202"/>
            <a:ext cx="8229600" cy="4525963"/>
          </a:xfrm>
          <a:prstGeom prst="rect">
            <a:avLst/>
          </a:prstGeom>
        </p:spPr>
        <p:txBody>
          <a:bodyPr vert="horz" lIns="91427" tIns="45713" rIns="91427" bIns="4571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1" y="6356352"/>
            <a:ext cx="2133600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Roboto Regular"/>
                <a:cs typeface="Roboto Regular"/>
              </a:defRPr>
            </a:lvl1pPr>
          </a:lstStyle>
          <a:p>
            <a:fld id="{970ECD59-A37A-C84B-9DFA-8E427AD378B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17-Jan-18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Roboto Regular"/>
                <a:cs typeface="Roboto Regular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1" y="6356352"/>
            <a:ext cx="2133600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Roboto Regular"/>
                <a:cs typeface="Roboto Regular"/>
              </a:defRPr>
            </a:lvl1pPr>
          </a:lstStyle>
          <a:p>
            <a:fld id="{80E39091-E0D1-CF46-954B-4EBC67CDBED6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78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</p:sldLayoutIdLst>
  <p:txStyles>
    <p:titleStyle>
      <a:lvl1pPr algn="l" defTabSz="457136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Roboto Regular"/>
          <a:ea typeface="+mj-ea"/>
          <a:cs typeface="Roboto Regular"/>
        </a:defRPr>
      </a:lvl1pPr>
    </p:titleStyle>
    <p:bodyStyle>
      <a:lvl1pPr marL="342852" indent="-342852" algn="l" defTabSz="457136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Roboto Regular"/>
          <a:ea typeface="+mn-ea"/>
          <a:cs typeface="Roboto Regular"/>
        </a:defRPr>
      </a:lvl1pPr>
      <a:lvl2pPr marL="742845" indent="-285710" algn="l" defTabSz="457136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Roboto Regular"/>
          <a:ea typeface="+mn-ea"/>
          <a:cs typeface="Roboto Regular"/>
        </a:defRPr>
      </a:lvl2pPr>
      <a:lvl3pPr marL="1142840" indent="-228568" algn="l" defTabSz="457136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Roboto Regular"/>
          <a:ea typeface="+mn-ea"/>
          <a:cs typeface="Roboto Regular"/>
        </a:defRPr>
      </a:lvl3pPr>
      <a:lvl4pPr marL="1599975" indent="-228568" algn="l" defTabSz="457136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Roboto Regular"/>
          <a:ea typeface="+mn-ea"/>
          <a:cs typeface="Roboto Regular"/>
        </a:defRPr>
      </a:lvl4pPr>
      <a:lvl5pPr marL="2057111" indent="-228568" algn="l" defTabSz="457136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Roboto Regular"/>
          <a:ea typeface="+mn-ea"/>
          <a:cs typeface="Roboto Regular"/>
        </a:defRPr>
      </a:lvl5pPr>
      <a:lvl6pPr marL="2514247" indent="-228568" algn="l" defTabSz="45713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83" indent="-228568" algn="l" defTabSz="45713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19" indent="-228568" algn="l" defTabSz="45713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55" indent="-228568" algn="l" defTabSz="45713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6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72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08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43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79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15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51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87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UNEnvironment_Logo_English_Short_whit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921" y="1"/>
            <a:ext cx="2495615" cy="1619656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5274710" y="6497052"/>
            <a:ext cx="3132675" cy="250882"/>
          </a:xfrm>
          <a:prstGeom prst="rect">
            <a:avLst/>
          </a:prstGeom>
        </p:spPr>
        <p:txBody>
          <a:bodyPr vert="horz" lIns="0" tIns="45713" rIns="0" bIns="45713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pPr algn="r"/>
            <a:r>
              <a:rPr lang="en-US" sz="900" dirty="0">
                <a:solidFill>
                  <a:srgbClr val="FFFFFF"/>
                </a:solidFill>
              </a:rPr>
              <a:t>© </a:t>
            </a:r>
            <a:r>
              <a:rPr lang="hr-HR" sz="900" b="1" dirty="0">
                <a:solidFill>
                  <a:srgbClr val="FFFFFF"/>
                </a:solidFill>
              </a:rPr>
              <a:t>PAP/RAC</a:t>
            </a:r>
            <a:r>
              <a:rPr lang="en-US" sz="900" b="1" dirty="0">
                <a:solidFill>
                  <a:srgbClr val="FFFFFF"/>
                </a:solidFill>
              </a:rPr>
              <a:t> Photo/S</a:t>
            </a:r>
            <a:r>
              <a:rPr lang="hr-HR" sz="900" b="1" dirty="0">
                <a:solidFill>
                  <a:srgbClr val="FFFFFF"/>
                </a:solidFill>
              </a:rPr>
              <a:t>. </a:t>
            </a:r>
            <a:r>
              <a:rPr lang="hr-HR" sz="900" b="1" dirty="0" err="1">
                <a:solidFill>
                  <a:srgbClr val="FFFFFF"/>
                </a:solidFill>
              </a:rPr>
              <a:t>Vilus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728122" y="3557157"/>
            <a:ext cx="8415879" cy="2233083"/>
          </a:xfrm>
        </p:spPr>
        <p:txBody>
          <a:bodyPr lIns="0" rIns="0" bIns="144000" anchor="b">
            <a:no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Using </a:t>
            </a:r>
            <a:r>
              <a:rPr lang="en-US" sz="3600" dirty="0" err="1">
                <a:solidFill>
                  <a:schemeClr val="bg1"/>
                </a:solidFill>
              </a:rPr>
              <a:t>EcAp</a:t>
            </a:r>
            <a:r>
              <a:rPr lang="en-US" sz="3600" dirty="0">
                <a:solidFill>
                  <a:schemeClr val="bg1"/>
                </a:solidFill>
              </a:rPr>
              <a:t>/IMAP indicators for MSP</a:t>
            </a:r>
            <a:r>
              <a:rPr lang="en-US" sz="4000" dirty="0">
                <a:solidFill>
                  <a:schemeClr val="bg1"/>
                </a:solidFill>
              </a:rPr>
              <a:t>: Experience from Montenegro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728122" y="4493683"/>
            <a:ext cx="7679263" cy="0"/>
          </a:xfrm>
          <a:prstGeom prst="line">
            <a:avLst/>
          </a:prstGeom>
          <a:ln w="12700" cmpd="sng">
            <a:solidFill>
              <a:schemeClr val="bg1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28122" y="5790240"/>
            <a:ext cx="7679263" cy="0"/>
          </a:xfrm>
          <a:prstGeom prst="line">
            <a:avLst/>
          </a:prstGeom>
          <a:ln w="12700" cmpd="sng">
            <a:solidFill>
              <a:schemeClr val="bg1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Subtitle 2"/>
          <p:cNvSpPr txBox="1">
            <a:spLocks/>
          </p:cNvSpPr>
          <p:nvPr/>
        </p:nvSpPr>
        <p:spPr>
          <a:xfrm>
            <a:off x="728122" y="5790240"/>
            <a:ext cx="7679262" cy="458159"/>
          </a:xfrm>
          <a:prstGeom prst="rect">
            <a:avLst/>
          </a:prstGeom>
        </p:spPr>
        <p:txBody>
          <a:bodyPr vert="horz" lIns="0" tIns="144000" rIns="0" bIns="45713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sz="1100" dirty="0">
                <a:solidFill>
                  <a:srgbClr val="FFFFFF"/>
                </a:solidFill>
              </a:rPr>
              <a:t>Marina Marković</a:t>
            </a:r>
            <a:r>
              <a:rPr lang="en-US" sz="1100" dirty="0">
                <a:solidFill>
                  <a:srgbClr val="FFFFFF"/>
                </a:solidFill>
              </a:rPr>
              <a:t>/ </a:t>
            </a:r>
            <a:r>
              <a:rPr lang="hr-HR" sz="1100" dirty="0">
                <a:solidFill>
                  <a:srgbClr val="FFFFFF"/>
                </a:solidFill>
              </a:rPr>
              <a:t>18.01.2018</a:t>
            </a:r>
            <a:r>
              <a:rPr lang="en-US" sz="1100" dirty="0">
                <a:solidFill>
                  <a:srgbClr val="FFFFFF"/>
                </a:solidFill>
              </a:rPr>
              <a:t>/ </a:t>
            </a:r>
            <a:r>
              <a:rPr lang="hr-HR" sz="1100" dirty="0" err="1">
                <a:solidFill>
                  <a:srgbClr val="FFFFFF"/>
                </a:solidFill>
              </a:rPr>
              <a:t>Venice</a:t>
            </a:r>
            <a:endParaRPr lang="en-US" sz="1100" dirty="0">
              <a:solidFill>
                <a:srgbClr val="FFFFFF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1622" y="329584"/>
            <a:ext cx="1024217" cy="102421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349" y="262708"/>
            <a:ext cx="1668964" cy="119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572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728122" y="2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hr-HR" sz="3200" dirty="0" err="1">
                <a:solidFill>
                  <a:srgbClr val="00AEEF"/>
                </a:solidFill>
              </a:rPr>
              <a:t>The</a:t>
            </a:r>
            <a:r>
              <a:rPr lang="hr-HR" sz="3200" dirty="0">
                <a:solidFill>
                  <a:srgbClr val="00AEEF"/>
                </a:solidFill>
              </a:rPr>
              <a:t> </a:t>
            </a:r>
            <a:r>
              <a:rPr lang="hr-HR" sz="3200" dirty="0" err="1">
                <a:solidFill>
                  <a:srgbClr val="00AEEF"/>
                </a:solidFill>
              </a:rPr>
              <a:t>methodology</a:t>
            </a:r>
            <a:endParaRPr lang="en-US" sz="3200" dirty="0">
              <a:solidFill>
                <a:srgbClr val="00AEEF"/>
              </a:solidFill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728122" y="6350001"/>
            <a:ext cx="7679262" cy="508000"/>
          </a:xfrm>
          <a:prstGeom prst="rect">
            <a:avLst/>
          </a:prstGeom>
        </p:spPr>
        <p:txBody>
          <a:bodyPr vert="horz" lIns="0" tIns="45713" rIns="0" bIns="45713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fld id="{28574C2E-61E0-2C45-9917-25B26B6AD85F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2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28122" y="1193800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28122" y="6350001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 txBox="1">
            <a:spLocks/>
          </p:cNvSpPr>
          <p:nvPr/>
        </p:nvSpPr>
        <p:spPr>
          <a:xfrm>
            <a:off x="728122" y="1193800"/>
            <a:ext cx="7679262" cy="5156201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hr-HR" sz="24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Integrated</a:t>
            </a:r>
            <a:r>
              <a:rPr lang="hr-HR" sz="24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monitoring </a:t>
            </a:r>
            <a:r>
              <a:rPr lang="hr-HR" sz="24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and</a:t>
            </a:r>
            <a:r>
              <a:rPr lang="hr-HR" sz="24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hr-HR" sz="24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assessment</a:t>
            </a:r>
            <a:r>
              <a:rPr lang="hr-HR" sz="24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hr-HR" sz="24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programme</a:t>
            </a:r>
            <a:r>
              <a:rPr lang="hr-HR" sz="24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– </a:t>
            </a:r>
            <a:r>
              <a:rPr lang="hr-HR" sz="24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EcAp</a:t>
            </a:r>
            <a:r>
              <a:rPr lang="hr-HR" sz="24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hr-HR" sz="24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ecological</a:t>
            </a:r>
            <a:r>
              <a:rPr lang="hr-HR" sz="24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hr-HR" sz="24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objectives</a:t>
            </a:r>
            <a:r>
              <a:rPr lang="hr-HR" sz="24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(11 EO) </a:t>
            </a:r>
            <a:r>
              <a:rPr lang="hr-HR" sz="24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and</a:t>
            </a:r>
            <a:r>
              <a:rPr lang="hr-HR" sz="24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hr-HR" sz="24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EcAp</a:t>
            </a:r>
            <a:r>
              <a:rPr lang="hr-HR" sz="24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hr-HR" sz="24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indicators</a:t>
            </a:r>
            <a:endParaRPr lang="hr-HR" sz="2400" dirty="0"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endParaRPr lang="hr-HR" sz="2400" dirty="0"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381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728122" y="2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hr-HR" sz="3200" dirty="0" err="1">
                <a:solidFill>
                  <a:srgbClr val="00AEEF"/>
                </a:solidFill>
              </a:rPr>
              <a:t>EcAp</a:t>
            </a:r>
            <a:r>
              <a:rPr lang="hr-HR" sz="3200" dirty="0">
                <a:solidFill>
                  <a:srgbClr val="00AEEF"/>
                </a:solidFill>
              </a:rPr>
              <a:t> </a:t>
            </a:r>
            <a:r>
              <a:rPr lang="hr-HR" sz="3200" dirty="0" err="1">
                <a:solidFill>
                  <a:srgbClr val="00AEEF"/>
                </a:solidFill>
              </a:rPr>
              <a:t>objectives</a:t>
            </a:r>
            <a:r>
              <a:rPr lang="hr-HR" sz="3200" dirty="0">
                <a:solidFill>
                  <a:srgbClr val="00AEEF"/>
                </a:solidFill>
              </a:rPr>
              <a:t> </a:t>
            </a:r>
            <a:r>
              <a:rPr lang="hr-HR" sz="3200" dirty="0" err="1">
                <a:solidFill>
                  <a:srgbClr val="00AEEF"/>
                </a:solidFill>
              </a:rPr>
              <a:t>and</a:t>
            </a:r>
            <a:r>
              <a:rPr lang="hr-HR" sz="3200" dirty="0">
                <a:solidFill>
                  <a:srgbClr val="00AEEF"/>
                </a:solidFill>
              </a:rPr>
              <a:t> </a:t>
            </a:r>
            <a:r>
              <a:rPr lang="hr-HR" sz="3200" dirty="0" err="1">
                <a:solidFill>
                  <a:srgbClr val="00AEEF"/>
                </a:solidFill>
              </a:rPr>
              <a:t>indicators</a:t>
            </a:r>
            <a:endParaRPr lang="hr-HR" sz="3200" dirty="0">
              <a:solidFill>
                <a:srgbClr val="00AEEF"/>
              </a:solidFill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728122" y="6350001"/>
            <a:ext cx="7679262" cy="508000"/>
          </a:xfrm>
          <a:prstGeom prst="rect">
            <a:avLst/>
          </a:prstGeom>
        </p:spPr>
        <p:txBody>
          <a:bodyPr vert="horz" lIns="0" tIns="45713" rIns="0" bIns="45713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fld id="{28574C2E-61E0-2C45-9917-25B26B6AD85F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3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28122" y="1193800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28122" y="6350001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 txBox="1">
            <a:spLocks/>
          </p:cNvSpPr>
          <p:nvPr/>
        </p:nvSpPr>
        <p:spPr>
          <a:xfrm>
            <a:off x="728122" y="1193800"/>
            <a:ext cx="7679262" cy="5156201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endParaRPr lang="en-US" sz="2400" dirty="0"/>
          </a:p>
          <a:p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623943" y="1239718"/>
            <a:ext cx="429975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hr-HR" sz="1400" dirty="0">
                <a:ea typeface="Roboto" panose="02000000000000000000" pitchFamily="2" charset="0"/>
                <a:cs typeface="Roboto" panose="02000000000000000000" pitchFamily="2" charset="0"/>
              </a:rPr>
              <a:t>EO 1 </a:t>
            </a:r>
            <a:r>
              <a:rPr lang="hr-HR" sz="1400" dirty="0" err="1">
                <a:ea typeface="Roboto" panose="02000000000000000000" pitchFamily="2" charset="0"/>
                <a:cs typeface="Roboto" panose="02000000000000000000" pitchFamily="2" charset="0"/>
              </a:rPr>
              <a:t>Biodiveristy</a:t>
            </a:r>
            <a:endParaRPr lang="hr-HR" sz="1400" dirty="0"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Habitat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distributional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range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/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extent</a:t>
            </a:r>
            <a:endParaRPr lang="en-US" sz="1300" dirty="0"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Condition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of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habitat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’s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typical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species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and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communities</a:t>
            </a:r>
            <a:endParaRPr lang="en-US" sz="1300" dirty="0"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Species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distributional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range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(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seabirds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hr-HR" sz="1300" i="1" dirty="0" err="1">
                <a:ea typeface="Roboto" panose="02000000000000000000" pitchFamily="2" charset="0"/>
                <a:cs typeface="Roboto" panose="02000000000000000000" pitchFamily="2" charset="0"/>
              </a:rPr>
              <a:t>mammals</a:t>
            </a:r>
            <a:r>
              <a:rPr lang="hr-HR" sz="1300" i="1" dirty="0">
                <a:ea typeface="Roboto" panose="02000000000000000000" pitchFamily="2" charset="0"/>
                <a:cs typeface="Roboto" panose="02000000000000000000" pitchFamily="2" charset="0"/>
              </a:rPr>
              <a:t> and </a:t>
            </a:r>
            <a:r>
              <a:rPr lang="hr-HR" sz="1300" i="1" dirty="0" err="1">
                <a:ea typeface="Roboto" panose="02000000000000000000" pitchFamily="2" charset="0"/>
                <a:cs typeface="Roboto" panose="02000000000000000000" pitchFamily="2" charset="0"/>
              </a:rPr>
              <a:t>reptiles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fish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– EO3)</a:t>
            </a:r>
          </a:p>
          <a:p>
            <a:pPr marL="457200" indent="-457200">
              <a:buFont typeface="+mj-lt"/>
              <a:buAutoNum type="arabicPeriod"/>
            </a:pPr>
            <a:r>
              <a:rPr lang="hr-HR" sz="1300" dirty="0" err="1"/>
              <a:t>Population</a:t>
            </a:r>
            <a:r>
              <a:rPr lang="hr-HR" sz="1300" dirty="0"/>
              <a:t> </a:t>
            </a:r>
            <a:r>
              <a:rPr lang="hr-HR" sz="1300" dirty="0" err="1"/>
              <a:t>abundance</a:t>
            </a:r>
            <a:endParaRPr lang="hr-HR" sz="1300" dirty="0"/>
          </a:p>
          <a:p>
            <a:pPr marL="457200" indent="-457200">
              <a:buFont typeface="+mj-lt"/>
              <a:buAutoNum type="arabicPeriod"/>
            </a:pPr>
            <a:r>
              <a:rPr lang="hr-HR" sz="1300" dirty="0" err="1"/>
              <a:t>Population</a:t>
            </a:r>
            <a:r>
              <a:rPr lang="hr-HR" sz="1300" dirty="0"/>
              <a:t> </a:t>
            </a:r>
            <a:r>
              <a:rPr lang="hr-HR" sz="1300" dirty="0" err="1"/>
              <a:t>demographic</a:t>
            </a:r>
            <a:r>
              <a:rPr lang="hr-HR" sz="1300" dirty="0"/>
              <a:t> </a:t>
            </a:r>
            <a:r>
              <a:rPr lang="hr-HR" sz="1300" dirty="0" err="1"/>
              <a:t>characteristics</a:t>
            </a:r>
            <a:endParaRPr lang="hr-HR" sz="1300" dirty="0"/>
          </a:p>
          <a:p>
            <a:pPr marL="457200" indent="-457200"/>
            <a:r>
              <a:rPr lang="hr-HR" sz="1300" dirty="0"/>
              <a:t>	</a:t>
            </a:r>
            <a:r>
              <a:rPr lang="hr-HR" sz="1300" dirty="0" err="1"/>
              <a:t>Biodiversity</a:t>
            </a:r>
            <a:r>
              <a:rPr lang="hr-HR" sz="1300" dirty="0"/>
              <a:t> </a:t>
            </a:r>
            <a:r>
              <a:rPr lang="hr-HR" sz="1300" dirty="0" err="1"/>
              <a:t>index</a:t>
            </a:r>
            <a:endParaRPr lang="hr-HR" sz="1300" dirty="0"/>
          </a:p>
        </p:txBody>
      </p:sp>
      <p:sp>
        <p:nvSpPr>
          <p:cNvPr id="18" name="Rectangle 17"/>
          <p:cNvSpPr/>
          <p:nvPr/>
        </p:nvSpPr>
        <p:spPr>
          <a:xfrm>
            <a:off x="647401" y="3109477"/>
            <a:ext cx="3924599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hr-HR" sz="1400" dirty="0">
                <a:ea typeface="Roboto" panose="02000000000000000000" pitchFamily="2" charset="0"/>
                <a:cs typeface="Roboto" panose="02000000000000000000" pitchFamily="2" charset="0"/>
              </a:rPr>
              <a:t>EO 3 </a:t>
            </a:r>
            <a:r>
              <a:rPr lang="hr-HR" sz="1400" dirty="0" err="1">
                <a:ea typeface="Roboto" panose="02000000000000000000" pitchFamily="2" charset="0"/>
                <a:cs typeface="Roboto" panose="02000000000000000000" pitchFamily="2" charset="0"/>
              </a:rPr>
              <a:t>Comercial</a:t>
            </a:r>
            <a:r>
              <a:rPr lang="hr-HR" sz="14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sz="1400" dirty="0" err="1">
                <a:ea typeface="Roboto" panose="02000000000000000000" pitchFamily="2" charset="0"/>
                <a:cs typeface="Roboto" panose="02000000000000000000" pitchFamily="2" charset="0"/>
              </a:rPr>
              <a:t>species</a:t>
            </a:r>
            <a:endParaRPr lang="hr-HR" sz="1400" dirty="0"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indent="-457200"/>
            <a:r>
              <a:rPr lang="hr-HR" sz="1200" dirty="0"/>
              <a:t>7. </a:t>
            </a:r>
            <a:r>
              <a:rPr lang="hr-HR" dirty="0"/>
              <a:t>	</a:t>
            </a:r>
            <a:r>
              <a:rPr lang="hr-HR" sz="1300" dirty="0" err="1"/>
              <a:t>Spawning</a:t>
            </a:r>
            <a:r>
              <a:rPr lang="hr-HR" sz="1300" dirty="0"/>
              <a:t> </a:t>
            </a:r>
            <a:r>
              <a:rPr lang="hr-HR" sz="1300" dirty="0" err="1"/>
              <a:t>stock</a:t>
            </a:r>
            <a:r>
              <a:rPr lang="hr-HR" sz="1300" dirty="0"/>
              <a:t> </a:t>
            </a:r>
            <a:r>
              <a:rPr lang="hr-HR" sz="1300" dirty="0" err="1"/>
              <a:t>biomass</a:t>
            </a:r>
            <a:endParaRPr lang="hr-HR" sz="1300" dirty="0"/>
          </a:p>
          <a:p>
            <a:pPr marL="457200" indent="-457200"/>
            <a:r>
              <a:rPr lang="hr-HR" sz="1300" dirty="0"/>
              <a:t>8. 	Total </a:t>
            </a:r>
            <a:r>
              <a:rPr lang="hr-HR" sz="1300" dirty="0" err="1"/>
              <a:t>landings</a:t>
            </a:r>
            <a:endParaRPr lang="hr-HR" sz="1300" dirty="0"/>
          </a:p>
          <a:p>
            <a:pPr marL="457200" indent="-457200"/>
            <a:r>
              <a:rPr lang="hr-HR" sz="1300" dirty="0"/>
              <a:t>9. 	</a:t>
            </a:r>
            <a:r>
              <a:rPr lang="hr-HR" sz="1300" dirty="0" err="1"/>
              <a:t>Fishing</a:t>
            </a:r>
            <a:r>
              <a:rPr lang="hr-HR" sz="1300" dirty="0"/>
              <a:t> </a:t>
            </a:r>
            <a:r>
              <a:rPr lang="hr-HR" sz="1300" dirty="0" err="1"/>
              <a:t>mortality</a:t>
            </a:r>
            <a:endParaRPr lang="hr-HR" sz="1300" dirty="0"/>
          </a:p>
          <a:p>
            <a:pPr marL="457200" indent="-457200"/>
            <a:r>
              <a:rPr lang="hr-HR" sz="1300" dirty="0"/>
              <a:t>10. 	</a:t>
            </a:r>
            <a:r>
              <a:rPr lang="hr-HR" sz="1300" dirty="0" err="1"/>
              <a:t>Fishing</a:t>
            </a:r>
            <a:r>
              <a:rPr lang="hr-HR" sz="1300" dirty="0"/>
              <a:t> </a:t>
            </a:r>
            <a:r>
              <a:rPr lang="hr-HR" sz="1300" dirty="0" err="1"/>
              <a:t>effort</a:t>
            </a:r>
            <a:endParaRPr lang="hr-HR" sz="1300" dirty="0"/>
          </a:p>
          <a:p>
            <a:pPr marL="457200" indent="-457200"/>
            <a:r>
              <a:rPr lang="hr-HR" sz="1300" dirty="0"/>
              <a:t>11. 	</a:t>
            </a:r>
            <a:r>
              <a:rPr lang="hr-HR" sz="1300" dirty="0" err="1"/>
              <a:t>Catch</a:t>
            </a:r>
            <a:r>
              <a:rPr lang="hr-HR" sz="1300" dirty="0"/>
              <a:t> </a:t>
            </a:r>
            <a:r>
              <a:rPr lang="hr-HR" sz="1300" dirty="0" err="1"/>
              <a:t>per</a:t>
            </a:r>
            <a:r>
              <a:rPr lang="hr-HR" sz="1300" dirty="0"/>
              <a:t> </a:t>
            </a:r>
            <a:r>
              <a:rPr lang="hr-HR" sz="1300" dirty="0" err="1"/>
              <a:t>unit</a:t>
            </a:r>
            <a:r>
              <a:rPr lang="hr-HR" sz="1300" dirty="0"/>
              <a:t> </a:t>
            </a:r>
            <a:r>
              <a:rPr lang="hr-HR" sz="1300" dirty="0" err="1"/>
              <a:t>of</a:t>
            </a:r>
            <a:r>
              <a:rPr lang="hr-HR" sz="1300" dirty="0"/>
              <a:t> </a:t>
            </a:r>
            <a:r>
              <a:rPr lang="hr-HR" sz="1300" dirty="0" err="1"/>
              <a:t>effort</a:t>
            </a:r>
            <a:r>
              <a:rPr lang="hr-HR" sz="1300" dirty="0"/>
              <a:t>…</a:t>
            </a:r>
          </a:p>
          <a:p>
            <a:pPr marL="457200" indent="-457200">
              <a:buAutoNum type="arabicPeriod" startAt="12"/>
            </a:pPr>
            <a:r>
              <a:rPr lang="hr-HR" sz="1300" dirty="0" err="1"/>
              <a:t>Bycatch</a:t>
            </a:r>
            <a:r>
              <a:rPr lang="hr-HR" sz="1300" dirty="0"/>
              <a:t> </a:t>
            </a:r>
            <a:r>
              <a:rPr lang="hr-HR" sz="1300" dirty="0" err="1"/>
              <a:t>of</a:t>
            </a:r>
            <a:r>
              <a:rPr lang="hr-HR" sz="1300" dirty="0"/>
              <a:t> </a:t>
            </a:r>
            <a:r>
              <a:rPr lang="hr-HR" sz="1300" dirty="0" err="1"/>
              <a:t>vulnerable</a:t>
            </a:r>
            <a:r>
              <a:rPr lang="hr-HR" sz="1300" dirty="0"/>
              <a:t> and </a:t>
            </a:r>
            <a:r>
              <a:rPr lang="hr-HR" sz="1300" dirty="0" err="1"/>
              <a:t>non</a:t>
            </a:r>
            <a:r>
              <a:rPr lang="hr-HR" sz="1300" dirty="0"/>
              <a:t>-</a:t>
            </a:r>
            <a:r>
              <a:rPr lang="hr-HR" sz="1300" dirty="0" err="1"/>
              <a:t>targeted</a:t>
            </a:r>
            <a:r>
              <a:rPr lang="hr-HR" sz="1300" dirty="0"/>
              <a:t> </a:t>
            </a:r>
            <a:r>
              <a:rPr lang="hr-HR" sz="1300" dirty="0" err="1"/>
              <a:t>species</a:t>
            </a:r>
            <a:endParaRPr lang="hr-HR" sz="1300" dirty="0"/>
          </a:p>
          <a:p>
            <a:pPr marL="457200" indent="-457200"/>
            <a:r>
              <a:rPr lang="hr-HR" sz="1300" dirty="0"/>
              <a:t>	</a:t>
            </a:r>
            <a:r>
              <a:rPr lang="hr-HR" sz="1300" dirty="0" err="1"/>
              <a:t>Distribution</a:t>
            </a:r>
            <a:r>
              <a:rPr lang="hr-HR" sz="1300" dirty="0"/>
              <a:t> </a:t>
            </a:r>
            <a:r>
              <a:rPr lang="hr-HR" sz="1300" dirty="0" err="1"/>
              <a:t>of</a:t>
            </a:r>
            <a:r>
              <a:rPr lang="hr-HR" sz="1300" dirty="0"/>
              <a:t> </a:t>
            </a:r>
            <a:r>
              <a:rPr lang="hr-HR" sz="1300" dirty="0" err="1"/>
              <a:t>fish</a:t>
            </a:r>
            <a:r>
              <a:rPr lang="hr-HR" sz="1300" dirty="0"/>
              <a:t> and </a:t>
            </a:r>
            <a:r>
              <a:rPr lang="hr-HR" sz="1300" dirty="0" err="1"/>
              <a:t>shelfish</a:t>
            </a:r>
            <a:r>
              <a:rPr lang="hr-HR" sz="1300" dirty="0"/>
              <a:t> </a:t>
            </a:r>
            <a:r>
              <a:rPr lang="hr-HR" sz="1300" dirty="0" err="1"/>
              <a:t>farms</a:t>
            </a:r>
            <a:endParaRPr lang="hr-HR" sz="1300" dirty="0"/>
          </a:p>
        </p:txBody>
      </p:sp>
      <p:sp>
        <p:nvSpPr>
          <p:cNvPr id="19" name="Rectangle 18"/>
          <p:cNvSpPr/>
          <p:nvPr/>
        </p:nvSpPr>
        <p:spPr>
          <a:xfrm>
            <a:off x="618080" y="4882654"/>
            <a:ext cx="5891157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hr-HR" sz="1400" dirty="0">
                <a:ea typeface="Roboto" panose="02000000000000000000" pitchFamily="2" charset="0"/>
                <a:cs typeface="Roboto" panose="02000000000000000000" pitchFamily="2" charset="0"/>
              </a:rPr>
              <a:t>EO 5 </a:t>
            </a:r>
            <a:r>
              <a:rPr lang="hr-HR" sz="1400" dirty="0" err="1">
                <a:ea typeface="Roboto" panose="02000000000000000000" pitchFamily="2" charset="0"/>
                <a:cs typeface="Roboto" panose="02000000000000000000" pitchFamily="2" charset="0"/>
              </a:rPr>
              <a:t>Eutrophication</a:t>
            </a:r>
            <a:endParaRPr lang="hr-HR" sz="1400" dirty="0"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indent="-457200"/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13. 	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Concentration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of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key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nutrients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in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water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column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en-US" sz="1300" dirty="0"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indent="-457200">
              <a:buAutoNum type="arabicPeriod" startAt="14"/>
            </a:pP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Chlorophill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-a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concentration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in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water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column</a:t>
            </a:r>
            <a:endParaRPr lang="hr-HR" sz="1300" dirty="0"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indent="-457200"/>
            <a:r>
              <a:rPr lang="hr-HR" sz="1300" dirty="0"/>
              <a:t>	</a:t>
            </a:r>
            <a:r>
              <a:rPr lang="hr-HR" sz="1300" dirty="0" err="1"/>
              <a:t>Trix</a:t>
            </a:r>
            <a:r>
              <a:rPr lang="hr-HR" sz="1300" dirty="0"/>
              <a:t> </a:t>
            </a:r>
            <a:r>
              <a:rPr lang="hr-HR" sz="1300" dirty="0" err="1"/>
              <a:t>index</a:t>
            </a:r>
            <a:endParaRPr lang="hr-HR" sz="1300" dirty="0"/>
          </a:p>
        </p:txBody>
      </p:sp>
      <p:sp>
        <p:nvSpPr>
          <p:cNvPr id="20" name="Rectangle 19"/>
          <p:cNvSpPr/>
          <p:nvPr/>
        </p:nvSpPr>
        <p:spPr>
          <a:xfrm>
            <a:off x="708935" y="5764819"/>
            <a:ext cx="409166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hr-HR" sz="1400" dirty="0">
                <a:ea typeface="Roboto" panose="02000000000000000000" pitchFamily="2" charset="0"/>
                <a:cs typeface="Roboto" panose="02000000000000000000" pitchFamily="2" charset="0"/>
              </a:rPr>
              <a:t>EO 7 </a:t>
            </a:r>
            <a:r>
              <a:rPr lang="hr-HR" sz="1400" dirty="0" err="1">
                <a:ea typeface="Roboto" panose="02000000000000000000" pitchFamily="2" charset="0"/>
                <a:cs typeface="Roboto" panose="02000000000000000000" pitchFamily="2" charset="0"/>
              </a:rPr>
              <a:t>Hydrography</a:t>
            </a:r>
            <a:endParaRPr lang="hr-HR" sz="1400" dirty="0"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indent="-457200"/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15. 	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Location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and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extent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of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the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habitats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impacted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…</a:t>
            </a:r>
            <a:endParaRPr lang="hr-HR" sz="1300" dirty="0"/>
          </a:p>
        </p:txBody>
      </p:sp>
      <p:sp>
        <p:nvSpPr>
          <p:cNvPr id="21" name="Rectangle 20"/>
          <p:cNvSpPr/>
          <p:nvPr/>
        </p:nvSpPr>
        <p:spPr>
          <a:xfrm>
            <a:off x="4776703" y="1242654"/>
            <a:ext cx="429975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hr-HR" sz="1400" dirty="0">
                <a:ea typeface="Roboto" panose="02000000000000000000" pitchFamily="2" charset="0"/>
                <a:cs typeface="Roboto" panose="02000000000000000000" pitchFamily="2" charset="0"/>
              </a:rPr>
              <a:t>EO 8 </a:t>
            </a:r>
            <a:r>
              <a:rPr lang="hr-HR" sz="1400" dirty="0" err="1">
                <a:ea typeface="Roboto" panose="02000000000000000000" pitchFamily="2" charset="0"/>
                <a:cs typeface="Roboto" panose="02000000000000000000" pitchFamily="2" charset="0"/>
              </a:rPr>
              <a:t>Coastal</a:t>
            </a:r>
            <a:r>
              <a:rPr lang="hr-HR" sz="14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sz="1400" dirty="0" err="1">
                <a:ea typeface="Roboto" panose="02000000000000000000" pitchFamily="2" charset="0"/>
                <a:cs typeface="Roboto" panose="02000000000000000000" pitchFamily="2" charset="0"/>
              </a:rPr>
              <a:t>ecosystems</a:t>
            </a:r>
            <a:r>
              <a:rPr lang="hr-HR" sz="1400" dirty="0">
                <a:ea typeface="Roboto" panose="02000000000000000000" pitchFamily="2" charset="0"/>
                <a:cs typeface="Roboto" panose="02000000000000000000" pitchFamily="2" charset="0"/>
              </a:rPr>
              <a:t> and </a:t>
            </a:r>
            <a:r>
              <a:rPr lang="hr-HR" sz="1400" dirty="0" err="1">
                <a:ea typeface="Roboto" panose="02000000000000000000" pitchFamily="2" charset="0"/>
                <a:cs typeface="Roboto" panose="02000000000000000000" pitchFamily="2" charset="0"/>
              </a:rPr>
              <a:t>landscapes</a:t>
            </a:r>
            <a:endParaRPr lang="hr-HR" sz="1400" dirty="0"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indent="-457200"/>
            <a:r>
              <a:rPr lang="hr-HR" sz="1400" dirty="0">
                <a:ea typeface="Roboto" panose="02000000000000000000" pitchFamily="2" charset="0"/>
                <a:cs typeface="Roboto" panose="02000000000000000000" pitchFamily="2" charset="0"/>
              </a:rPr>
              <a:t>16. 	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Lenght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of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coastline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subject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to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phs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.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disturbance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  <a:p>
            <a:pPr marL="457200" indent="-457200">
              <a:buAutoNum type="arabicPeriod" startAt="25"/>
            </a:pP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Land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use change</a:t>
            </a:r>
          </a:p>
          <a:p>
            <a:pPr marL="457200" indent="-457200"/>
            <a:r>
              <a:rPr lang="hr-HR" sz="1300" dirty="0"/>
              <a:t>	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Landscape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quality</a:t>
            </a:r>
            <a:endParaRPr lang="hr-HR" sz="1300" dirty="0"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indent="-457200"/>
            <a:endParaRPr lang="hr-HR" sz="1300" dirty="0"/>
          </a:p>
        </p:txBody>
      </p:sp>
      <p:sp>
        <p:nvSpPr>
          <p:cNvPr id="22" name="Rectangle 21"/>
          <p:cNvSpPr/>
          <p:nvPr/>
        </p:nvSpPr>
        <p:spPr>
          <a:xfrm>
            <a:off x="4826666" y="2396816"/>
            <a:ext cx="4299750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hr-HR" sz="1400" dirty="0">
                <a:ea typeface="Roboto" panose="02000000000000000000" pitchFamily="2" charset="0"/>
                <a:cs typeface="Roboto" panose="02000000000000000000" pitchFamily="2" charset="0"/>
              </a:rPr>
              <a:t>EO 9 </a:t>
            </a:r>
            <a:r>
              <a:rPr lang="hr-HR" sz="1400" dirty="0" err="1">
                <a:ea typeface="Roboto" panose="02000000000000000000" pitchFamily="2" charset="0"/>
                <a:cs typeface="Roboto" panose="02000000000000000000" pitchFamily="2" charset="0"/>
              </a:rPr>
              <a:t>Contaminants</a:t>
            </a:r>
            <a:endParaRPr lang="hr-HR" sz="1400" dirty="0"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indent="-457200"/>
            <a:r>
              <a:rPr lang="hr-HR" sz="1400" dirty="0">
                <a:ea typeface="Roboto" panose="02000000000000000000" pitchFamily="2" charset="0"/>
                <a:cs typeface="Roboto" panose="02000000000000000000" pitchFamily="2" charset="0"/>
              </a:rPr>
              <a:t>17. 	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Concentration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of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key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harmful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contaminants</a:t>
            </a:r>
            <a:endParaRPr lang="hr-HR" sz="1300" dirty="0"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indent="-457200">
              <a:buAutoNum type="arabicPeriod" startAt="18"/>
            </a:pP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Level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of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pollution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effects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  <a:p>
            <a:pPr marL="457200" indent="-457200">
              <a:buAutoNum type="arabicPeriod" startAt="18"/>
            </a:pP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Ocurrence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…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of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acute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pollution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events</a:t>
            </a:r>
          </a:p>
          <a:p>
            <a:pPr marL="457200" indent="-457200">
              <a:buAutoNum type="arabicPeriod" startAt="18"/>
            </a:pP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Level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of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contaminants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in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sea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food</a:t>
            </a:r>
            <a:endParaRPr lang="hr-HR" sz="1300" dirty="0"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indent="-457200">
              <a:buAutoNum type="arabicPeriod" startAt="18"/>
            </a:pP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Percentage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of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intestinal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sz="1300" dirty="0" err="1">
                <a:ea typeface="Roboto" panose="02000000000000000000" pitchFamily="2" charset="0"/>
                <a:cs typeface="Roboto" panose="02000000000000000000" pitchFamily="2" charset="0"/>
              </a:rPr>
              <a:t>enterococci</a:t>
            </a:r>
            <a:r>
              <a:rPr lang="hr-HR" sz="13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  <a:p>
            <a:pPr marL="457200" indent="-457200"/>
            <a:r>
              <a:rPr lang="hr-HR" sz="1300" dirty="0"/>
              <a:t>	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820810" y="3964728"/>
            <a:ext cx="429975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hr-HR" sz="1400" dirty="0">
                <a:ea typeface="Roboto" panose="02000000000000000000" pitchFamily="2" charset="0"/>
                <a:cs typeface="Roboto" panose="02000000000000000000" pitchFamily="2" charset="0"/>
              </a:rPr>
              <a:t>EO 2 </a:t>
            </a:r>
            <a:r>
              <a:rPr lang="hr-HR" sz="1400" dirty="0" err="1">
                <a:ea typeface="Roboto" panose="02000000000000000000" pitchFamily="2" charset="0"/>
                <a:cs typeface="Roboto" panose="02000000000000000000" pitchFamily="2" charset="0"/>
              </a:rPr>
              <a:t>Invasive</a:t>
            </a:r>
            <a:r>
              <a:rPr lang="hr-HR" sz="14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sz="1400" dirty="0" err="1">
                <a:ea typeface="Roboto" panose="02000000000000000000" pitchFamily="2" charset="0"/>
                <a:cs typeface="Roboto" panose="02000000000000000000" pitchFamily="2" charset="0"/>
              </a:rPr>
              <a:t>Species</a:t>
            </a:r>
            <a:endParaRPr lang="hr-HR" sz="1400" dirty="0"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indent="-457200"/>
            <a:r>
              <a:rPr lang="hr-HR" sz="1400" dirty="0">
                <a:ea typeface="Roboto" panose="02000000000000000000" pitchFamily="2" charset="0"/>
                <a:cs typeface="Roboto" panose="02000000000000000000" pitchFamily="2" charset="0"/>
              </a:rPr>
              <a:t>EO 10 Marine </a:t>
            </a:r>
            <a:r>
              <a:rPr lang="hr-HR" sz="1400" dirty="0" err="1">
                <a:ea typeface="Roboto" panose="02000000000000000000" pitchFamily="2" charset="0"/>
                <a:cs typeface="Roboto" panose="02000000000000000000" pitchFamily="2" charset="0"/>
              </a:rPr>
              <a:t>Litter</a:t>
            </a:r>
            <a:endParaRPr lang="hr-HR" sz="1400" dirty="0"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indent="-457200"/>
            <a:r>
              <a:rPr lang="hr-HR" sz="1400" dirty="0">
                <a:ea typeface="Roboto" panose="02000000000000000000" pitchFamily="2" charset="0"/>
                <a:cs typeface="Roboto" panose="02000000000000000000" pitchFamily="2" charset="0"/>
              </a:rPr>
              <a:t>EO 11 </a:t>
            </a:r>
            <a:r>
              <a:rPr lang="hr-HR" sz="1400" dirty="0" err="1">
                <a:ea typeface="Roboto" panose="02000000000000000000" pitchFamily="2" charset="0"/>
                <a:cs typeface="Roboto" panose="02000000000000000000" pitchFamily="2" charset="0"/>
              </a:rPr>
              <a:t>Noise</a:t>
            </a:r>
            <a:r>
              <a:rPr lang="hr-HR" sz="140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hr-HR" sz="1400" dirty="0" err="1">
                <a:ea typeface="Roboto" panose="02000000000000000000" pitchFamily="2" charset="0"/>
                <a:cs typeface="Roboto" panose="02000000000000000000" pitchFamily="2" charset="0"/>
              </a:rPr>
              <a:t>from</a:t>
            </a:r>
            <a:r>
              <a:rPr lang="hr-HR" sz="1400" dirty="0">
                <a:ea typeface="Roboto" panose="02000000000000000000" pitchFamily="2" charset="0"/>
                <a:cs typeface="Roboto" panose="02000000000000000000" pitchFamily="2" charset="0"/>
              </a:rPr>
              <a:t> Human </a:t>
            </a:r>
            <a:r>
              <a:rPr lang="hr-HR" sz="1400" dirty="0" err="1">
                <a:ea typeface="Roboto" panose="02000000000000000000" pitchFamily="2" charset="0"/>
                <a:cs typeface="Roboto" panose="02000000000000000000" pitchFamily="2" charset="0"/>
              </a:rPr>
              <a:t>Activity</a:t>
            </a:r>
            <a:endParaRPr lang="hr-HR" sz="1400" dirty="0"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indent="-457200"/>
            <a:endParaRPr lang="hr-HR" sz="1400" dirty="0"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indent="-457200"/>
            <a:r>
              <a:rPr lang="hr-HR" sz="1400" dirty="0"/>
              <a:t>	</a:t>
            </a:r>
            <a:endParaRPr lang="hr-HR" sz="1300" dirty="0"/>
          </a:p>
        </p:txBody>
      </p:sp>
    </p:spTree>
    <p:extLst>
      <p:ext uri="{BB962C8B-B14F-4D97-AF65-F5344CB8AC3E}">
        <p14:creationId xmlns:p14="http://schemas.microsoft.com/office/powerpoint/2010/main" val="2318381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65359" y="3327417"/>
            <a:ext cx="4440555" cy="2969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728122" y="2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hr-HR" sz="3200" dirty="0" err="1">
                <a:solidFill>
                  <a:srgbClr val="00AEEF"/>
                </a:solidFill>
              </a:rPr>
              <a:t>The</a:t>
            </a:r>
            <a:r>
              <a:rPr lang="hr-HR" sz="3200" dirty="0">
                <a:solidFill>
                  <a:srgbClr val="00AEEF"/>
                </a:solidFill>
              </a:rPr>
              <a:t> </a:t>
            </a:r>
            <a:r>
              <a:rPr lang="hr-HR" sz="3200" dirty="0" err="1">
                <a:solidFill>
                  <a:srgbClr val="00AEEF"/>
                </a:solidFill>
              </a:rPr>
              <a:t>methodology</a:t>
            </a:r>
            <a:endParaRPr lang="en-US" sz="3200" dirty="0">
              <a:solidFill>
                <a:srgbClr val="00AEEF"/>
              </a:solidFill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728122" y="6350001"/>
            <a:ext cx="7679262" cy="508000"/>
          </a:xfrm>
          <a:prstGeom prst="rect">
            <a:avLst/>
          </a:prstGeom>
        </p:spPr>
        <p:txBody>
          <a:bodyPr vert="horz" lIns="0" tIns="45713" rIns="0" bIns="45713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fld id="{28574C2E-61E0-2C45-9917-25B26B6AD85F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4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28122" y="1193800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28122" y="6350001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 txBox="1">
            <a:spLocks/>
          </p:cNvSpPr>
          <p:nvPr/>
        </p:nvSpPr>
        <p:spPr>
          <a:xfrm>
            <a:off x="728122" y="1193800"/>
            <a:ext cx="7679262" cy="5156201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hr-HR" sz="24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Integrated</a:t>
            </a:r>
            <a:r>
              <a:rPr lang="hr-HR" sz="24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monitoring </a:t>
            </a:r>
            <a:r>
              <a:rPr lang="hr-HR" sz="24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and</a:t>
            </a:r>
            <a:r>
              <a:rPr lang="hr-HR" sz="24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hr-HR" sz="24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assessment</a:t>
            </a:r>
            <a:r>
              <a:rPr lang="hr-HR" sz="24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hr-HR" sz="24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programme</a:t>
            </a:r>
            <a:r>
              <a:rPr lang="hr-HR" sz="24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– </a:t>
            </a:r>
            <a:r>
              <a:rPr lang="hr-HR" sz="24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EcAp</a:t>
            </a:r>
            <a:r>
              <a:rPr lang="hr-HR" sz="24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hr-HR" sz="24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ecological</a:t>
            </a:r>
            <a:r>
              <a:rPr lang="hr-HR" sz="24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hr-HR" sz="24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objectives</a:t>
            </a:r>
            <a:r>
              <a:rPr lang="hr-HR" sz="24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(11 EO) </a:t>
            </a:r>
            <a:r>
              <a:rPr lang="hr-HR" sz="24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and</a:t>
            </a:r>
            <a:r>
              <a:rPr lang="hr-HR" sz="24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hr-HR" sz="24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EcAp</a:t>
            </a:r>
            <a:r>
              <a:rPr lang="hr-HR" sz="24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hr-HR" sz="24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indicators</a:t>
            </a:r>
            <a:endParaRPr lang="hr-HR" sz="2400" dirty="0"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endParaRPr lang="hr-HR" sz="2400" dirty="0"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r>
              <a:rPr lang="hr-HR" sz="24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Two main orientations:</a:t>
            </a:r>
          </a:p>
          <a:p>
            <a:pPr marL="514350" indent="-514350">
              <a:buAutoNum type="romanLcParenR"/>
            </a:pPr>
            <a:r>
              <a:rPr lang="hr-HR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Utilisation of EcAP for</a:t>
            </a:r>
          </a:p>
          <a:p>
            <a:r>
              <a:rPr lang="hr-HR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marine vulnerability assessment</a:t>
            </a:r>
          </a:p>
          <a:p>
            <a:r>
              <a:rPr lang="hr-HR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ii) Utilisation of marine vulnerab.</a:t>
            </a:r>
          </a:p>
          <a:p>
            <a:r>
              <a:rPr lang="hr-HR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for MSP</a:t>
            </a:r>
          </a:p>
          <a:p>
            <a:endParaRPr lang="hr-HR" sz="2000" dirty="0"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r>
              <a:rPr lang="hr-HR" sz="20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Methodology</a:t>
            </a:r>
            <a:r>
              <a:rPr lang="hr-HR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tested </a:t>
            </a:r>
            <a:r>
              <a:rPr lang="hr-HR" sz="20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in</a:t>
            </a:r>
            <a:r>
              <a:rPr lang="hr-HR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hr-HR" sz="20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Montenegro</a:t>
            </a:r>
            <a:endParaRPr lang="hr-HR" sz="2000" dirty="0"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r>
              <a:rPr lang="hr-HR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(Boka kotorska Bay)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76827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728122" y="2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hr-HR" sz="3200" dirty="0" err="1">
                <a:solidFill>
                  <a:srgbClr val="00AEEF"/>
                </a:solidFill>
              </a:rPr>
              <a:t>Methodology</a:t>
            </a:r>
            <a:endParaRPr lang="en-US" sz="3200" dirty="0">
              <a:solidFill>
                <a:srgbClr val="00AEEF"/>
              </a:solidFill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728122" y="6350001"/>
            <a:ext cx="7679262" cy="508000"/>
          </a:xfrm>
          <a:prstGeom prst="rect">
            <a:avLst/>
          </a:prstGeom>
        </p:spPr>
        <p:txBody>
          <a:bodyPr vert="horz" lIns="0" tIns="45713" rIns="0" bIns="45713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fld id="{28574C2E-61E0-2C45-9917-25B26B6AD85F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5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28122" y="1193800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28122" y="6350001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 txBox="1">
            <a:spLocks/>
          </p:cNvSpPr>
          <p:nvPr/>
        </p:nvSpPr>
        <p:spPr>
          <a:xfrm>
            <a:off x="728122" y="1193800"/>
            <a:ext cx="7679262" cy="5156201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3324" y="5219438"/>
            <a:ext cx="944233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5262" y="3565999"/>
            <a:ext cx="944233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6750" y="2045700"/>
            <a:ext cx="962745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6749" y="921740"/>
            <a:ext cx="962746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487125" y="3179573"/>
            <a:ext cx="962745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679586" y="3154600"/>
            <a:ext cx="962746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912780" y="3084264"/>
            <a:ext cx="950400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989494" y="2544264"/>
            <a:ext cx="962068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308319" y="2004264"/>
            <a:ext cx="962745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508380" y="912948"/>
            <a:ext cx="962745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690571" y="868988"/>
            <a:ext cx="962745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5290835" y="868988"/>
            <a:ext cx="962745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9DD275DB-F001-4757-A63F-980F3540C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4035513" y="5238298"/>
            <a:ext cx="1010001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C4BFA82D-866B-46AB-AFBD-25D301DCB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3035472" y="5269908"/>
            <a:ext cx="958435" cy="107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6D0C5BE-7487-4224-B2B7-680F74A5BB2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035472" y="4174227"/>
            <a:ext cx="962025" cy="1066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1BD5147-56E3-4F2B-8957-821581150C0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035512" y="4164689"/>
            <a:ext cx="971550" cy="105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381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728122" y="2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hr-HR" sz="3200" dirty="0">
                <a:solidFill>
                  <a:srgbClr val="00AEEF"/>
                </a:solidFill>
              </a:rPr>
              <a:t>01 </a:t>
            </a:r>
            <a:r>
              <a:rPr lang="hr-HR" sz="2800" dirty="0" err="1">
                <a:solidFill>
                  <a:srgbClr val="00AEEF"/>
                </a:solidFill>
              </a:rPr>
              <a:t>Assessing</a:t>
            </a:r>
            <a:r>
              <a:rPr lang="hr-HR" sz="2800" dirty="0">
                <a:solidFill>
                  <a:srgbClr val="00AEEF"/>
                </a:solidFill>
              </a:rPr>
              <a:t> </a:t>
            </a:r>
            <a:r>
              <a:rPr lang="hr-HR" sz="2800" b="1" dirty="0" err="1">
                <a:solidFill>
                  <a:srgbClr val="00AEEF"/>
                </a:solidFill>
              </a:rPr>
              <a:t>value</a:t>
            </a:r>
            <a:r>
              <a:rPr lang="hr-HR" sz="2800" dirty="0">
                <a:solidFill>
                  <a:srgbClr val="00AEEF"/>
                </a:solidFill>
              </a:rPr>
              <a:t> </a:t>
            </a:r>
            <a:r>
              <a:rPr lang="hr-HR" sz="2800" dirty="0" err="1">
                <a:solidFill>
                  <a:srgbClr val="00AEEF"/>
                </a:solidFill>
              </a:rPr>
              <a:t>of</a:t>
            </a:r>
            <a:r>
              <a:rPr lang="hr-HR" sz="2800" dirty="0">
                <a:solidFill>
                  <a:srgbClr val="00AEEF"/>
                </a:solidFill>
              </a:rPr>
              <a:t> </a:t>
            </a:r>
            <a:r>
              <a:rPr lang="hr-HR" sz="2800" dirty="0" err="1">
                <a:solidFill>
                  <a:srgbClr val="00AEEF"/>
                </a:solidFill>
              </a:rPr>
              <a:t>each</a:t>
            </a:r>
            <a:r>
              <a:rPr lang="hr-HR" sz="2800" dirty="0">
                <a:solidFill>
                  <a:srgbClr val="00AEEF"/>
                </a:solidFill>
              </a:rPr>
              <a:t> </a:t>
            </a:r>
            <a:r>
              <a:rPr lang="hr-HR" sz="2800" dirty="0" err="1">
                <a:solidFill>
                  <a:srgbClr val="00AEEF"/>
                </a:solidFill>
              </a:rPr>
              <a:t>env</a:t>
            </a:r>
            <a:r>
              <a:rPr lang="hr-HR" sz="2800" dirty="0">
                <a:solidFill>
                  <a:srgbClr val="00AEEF"/>
                </a:solidFill>
              </a:rPr>
              <a:t>. </a:t>
            </a:r>
            <a:r>
              <a:rPr lang="hr-HR" sz="2800" dirty="0" err="1">
                <a:solidFill>
                  <a:srgbClr val="00AEEF"/>
                </a:solidFill>
              </a:rPr>
              <a:t>component</a:t>
            </a:r>
            <a:r>
              <a:rPr lang="hr-HR" sz="2800" dirty="0">
                <a:solidFill>
                  <a:srgbClr val="00AEEF"/>
                </a:solidFill>
              </a:rPr>
              <a:t>:</a:t>
            </a:r>
          </a:p>
          <a:p>
            <a:r>
              <a:rPr lang="hr-HR" sz="2800" dirty="0" err="1">
                <a:solidFill>
                  <a:srgbClr val="00AEEF"/>
                </a:solidFill>
              </a:rPr>
              <a:t>Habitats</a:t>
            </a:r>
            <a:endParaRPr lang="en-US" sz="2800" dirty="0">
              <a:solidFill>
                <a:srgbClr val="00AEEF"/>
              </a:solidFill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728122" y="6350001"/>
            <a:ext cx="7679262" cy="508000"/>
          </a:xfrm>
          <a:prstGeom prst="rect">
            <a:avLst/>
          </a:prstGeom>
        </p:spPr>
        <p:txBody>
          <a:bodyPr vert="horz" lIns="0" tIns="45713" rIns="0" bIns="45713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fld id="{28574C2E-61E0-2C45-9917-25B26B6AD85F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6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28122" y="1193800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28122" y="6350001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 txBox="1">
            <a:spLocks/>
          </p:cNvSpPr>
          <p:nvPr/>
        </p:nvSpPr>
        <p:spPr>
          <a:xfrm>
            <a:off x="9256881" y="6361587"/>
            <a:ext cx="1707455" cy="538748"/>
          </a:xfrm>
          <a:prstGeom prst="rect">
            <a:avLst/>
          </a:prstGeom>
        </p:spPr>
        <p:txBody>
          <a:bodyPr vert="horz" lIns="91427" tIns="45713" rIns="91427" bIns="45713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pPr marL="171426" indent="-171426" algn="r">
              <a:buFont typeface="Wingdings" charset="0"/>
              <a:buChar char="ß"/>
            </a:pPr>
            <a:r>
              <a:rPr lang="en-US" sz="900" dirty="0">
                <a:solidFill>
                  <a:schemeClr val="bg1"/>
                </a:solidFill>
                <a:sym typeface="Wingdings"/>
              </a:rPr>
              <a:t>Slide numbers to be added</a:t>
            </a:r>
            <a:r>
              <a:rPr lang="en-US" sz="900" dirty="0">
                <a:solidFill>
                  <a:schemeClr val="bg1"/>
                </a:solidFill>
              </a:rPr>
              <a:t> </a:t>
            </a:r>
          </a:p>
          <a:p>
            <a:pPr algn="r"/>
            <a:r>
              <a:rPr lang="en-US" sz="900" dirty="0">
                <a:solidFill>
                  <a:schemeClr val="bg1"/>
                </a:solidFill>
              </a:rPr>
              <a:t>as shown alongside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28122" y="1193800"/>
            <a:ext cx="7679262" cy="5156201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pPr marL="285750" indent="-285750"/>
            <a:r>
              <a:rPr lang="en-US" sz="1200" dirty="0">
                <a:solidFill>
                  <a:prstClr val="black"/>
                </a:solidFill>
                <a:latin typeface="Roboto"/>
              </a:rPr>
              <a:t>Value: very low – very high (</a:t>
            </a:r>
            <a:r>
              <a:rPr lang="hr-HR" sz="1200" dirty="0">
                <a:solidFill>
                  <a:prstClr val="black"/>
                </a:solidFill>
                <a:latin typeface="Roboto"/>
              </a:rPr>
              <a:t>to </a:t>
            </a:r>
            <a:r>
              <a:rPr lang="en-US" sz="1200" dirty="0">
                <a:solidFill>
                  <a:prstClr val="black"/>
                </a:solidFill>
                <a:latin typeface="Roboto"/>
              </a:rPr>
              <a:t>extremely important)</a:t>
            </a:r>
          </a:p>
          <a:p>
            <a:pPr marL="285750" indent="-285750"/>
            <a:r>
              <a:rPr lang="en-US" sz="1200" dirty="0">
                <a:solidFill>
                  <a:prstClr val="black"/>
                </a:solidFill>
                <a:latin typeface="Roboto"/>
              </a:rPr>
              <a:t>Criteria: protection status,</a:t>
            </a:r>
            <a:r>
              <a:rPr lang="hr-HR" sz="1200" dirty="0">
                <a:solidFill>
                  <a:prstClr val="black"/>
                </a:solidFill>
                <a:latin typeface="Roboto"/>
              </a:rPr>
              <a:t> </a:t>
            </a:r>
            <a:r>
              <a:rPr lang="en-US" sz="1200" dirty="0">
                <a:solidFill>
                  <a:prstClr val="black"/>
                </a:solidFill>
                <a:latin typeface="Roboto"/>
              </a:rPr>
              <a:t>distribution</a:t>
            </a:r>
            <a:r>
              <a:rPr lang="hr-HR" sz="1200" dirty="0">
                <a:solidFill>
                  <a:prstClr val="black"/>
                </a:solidFill>
                <a:latin typeface="Roboto"/>
              </a:rPr>
              <a:t>/</a:t>
            </a:r>
            <a:r>
              <a:rPr lang="hr-HR" sz="1200" dirty="0" err="1">
                <a:solidFill>
                  <a:prstClr val="black"/>
                </a:solidFill>
                <a:latin typeface="Roboto"/>
              </a:rPr>
              <a:t>rareness</a:t>
            </a:r>
            <a:r>
              <a:rPr lang="hr-HR" sz="1200" dirty="0">
                <a:solidFill>
                  <a:prstClr val="black"/>
                </a:solidFill>
                <a:latin typeface="Roboto"/>
              </a:rPr>
              <a:t>, </a:t>
            </a:r>
            <a:r>
              <a:rPr lang="en-US" sz="1200" dirty="0" err="1">
                <a:solidFill>
                  <a:prstClr val="black"/>
                </a:solidFill>
                <a:latin typeface="Roboto"/>
              </a:rPr>
              <a:t>representativity</a:t>
            </a:r>
            <a:r>
              <a:rPr lang="hr-HR" sz="1200" dirty="0">
                <a:solidFill>
                  <a:prstClr val="black"/>
                </a:solidFill>
                <a:latin typeface="Roboto"/>
              </a:rPr>
              <a:t>, </a:t>
            </a:r>
            <a:endParaRPr lang="en-US" sz="1200" dirty="0">
              <a:solidFill>
                <a:prstClr val="black"/>
              </a:solidFill>
              <a:latin typeface="Roboto"/>
            </a:endParaRP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27442" y="8794"/>
            <a:ext cx="1010883" cy="11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6748" y="1784036"/>
            <a:ext cx="7168430" cy="45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27442" y="1244807"/>
            <a:ext cx="626038" cy="6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18381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728122" y="2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hr-HR" sz="3200" dirty="0">
                <a:solidFill>
                  <a:srgbClr val="00AEEF"/>
                </a:solidFill>
              </a:rPr>
              <a:t>02 </a:t>
            </a:r>
            <a:r>
              <a:rPr lang="hr-HR" sz="2800" dirty="0" err="1">
                <a:solidFill>
                  <a:srgbClr val="00AEEF"/>
                </a:solidFill>
              </a:rPr>
              <a:t>Assessing</a:t>
            </a:r>
            <a:r>
              <a:rPr lang="hr-HR" sz="2800" dirty="0">
                <a:solidFill>
                  <a:srgbClr val="00AEEF"/>
                </a:solidFill>
              </a:rPr>
              <a:t> </a:t>
            </a:r>
            <a:r>
              <a:rPr lang="hr-HR" sz="2800" b="1" dirty="0" err="1">
                <a:solidFill>
                  <a:srgbClr val="00AEEF"/>
                </a:solidFill>
              </a:rPr>
              <a:t>impact</a:t>
            </a:r>
            <a:r>
              <a:rPr lang="hr-HR" sz="2800" dirty="0">
                <a:solidFill>
                  <a:srgbClr val="00AEEF"/>
                </a:solidFill>
              </a:rPr>
              <a:t> on </a:t>
            </a:r>
            <a:r>
              <a:rPr lang="hr-HR" sz="2800" dirty="0" err="1">
                <a:solidFill>
                  <a:srgbClr val="00AEEF"/>
                </a:solidFill>
              </a:rPr>
              <a:t>each</a:t>
            </a:r>
            <a:r>
              <a:rPr lang="hr-HR" sz="2800" dirty="0">
                <a:solidFill>
                  <a:srgbClr val="00AEEF"/>
                </a:solidFill>
              </a:rPr>
              <a:t> </a:t>
            </a:r>
            <a:r>
              <a:rPr lang="hr-HR" sz="2800" dirty="0" err="1">
                <a:solidFill>
                  <a:srgbClr val="00AEEF"/>
                </a:solidFill>
              </a:rPr>
              <a:t>env</a:t>
            </a:r>
            <a:r>
              <a:rPr lang="hr-HR" sz="2800" dirty="0">
                <a:solidFill>
                  <a:srgbClr val="00AEEF"/>
                </a:solidFill>
              </a:rPr>
              <a:t>. </a:t>
            </a:r>
            <a:r>
              <a:rPr lang="hr-HR" sz="2800" dirty="0" err="1">
                <a:solidFill>
                  <a:srgbClr val="00AEEF"/>
                </a:solidFill>
              </a:rPr>
              <a:t>component</a:t>
            </a:r>
            <a:r>
              <a:rPr lang="hr-HR" sz="2800" dirty="0">
                <a:solidFill>
                  <a:srgbClr val="00AEEF"/>
                </a:solidFill>
              </a:rPr>
              <a:t>:</a:t>
            </a:r>
          </a:p>
          <a:p>
            <a:r>
              <a:rPr lang="hr-HR" sz="2800" dirty="0" err="1">
                <a:solidFill>
                  <a:srgbClr val="00AEEF"/>
                </a:solidFill>
              </a:rPr>
              <a:t>Habitats</a:t>
            </a:r>
            <a:endParaRPr lang="en-US" sz="2800" dirty="0">
              <a:solidFill>
                <a:srgbClr val="00AEEF"/>
              </a:solidFill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728122" y="6350001"/>
            <a:ext cx="7679262" cy="508000"/>
          </a:xfrm>
          <a:prstGeom prst="rect">
            <a:avLst/>
          </a:prstGeom>
        </p:spPr>
        <p:txBody>
          <a:bodyPr vert="horz" lIns="0" tIns="45713" rIns="0" bIns="45713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fld id="{28574C2E-61E0-2C45-9917-25B26B6AD85F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7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28122" y="1193800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28122" y="6350001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 txBox="1">
            <a:spLocks/>
          </p:cNvSpPr>
          <p:nvPr/>
        </p:nvSpPr>
        <p:spPr>
          <a:xfrm>
            <a:off x="728122" y="1193800"/>
            <a:ext cx="6527165" cy="5156201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pPr marL="285750" indent="-285750"/>
            <a:r>
              <a:rPr lang="hr-HR" sz="1200" b="1" dirty="0" err="1">
                <a:solidFill>
                  <a:prstClr val="black"/>
                </a:solidFill>
              </a:rPr>
              <a:t>Existing</a:t>
            </a:r>
            <a:r>
              <a:rPr lang="hr-HR" sz="1200" dirty="0">
                <a:solidFill>
                  <a:prstClr val="black"/>
                </a:solidFill>
              </a:rPr>
              <a:t> </a:t>
            </a:r>
            <a:r>
              <a:rPr lang="hr-HR" sz="1200" dirty="0" err="1">
                <a:solidFill>
                  <a:prstClr val="black"/>
                </a:solidFill>
              </a:rPr>
              <a:t>Impact</a:t>
            </a:r>
            <a:r>
              <a:rPr lang="en-US" sz="1200" dirty="0">
                <a:solidFill>
                  <a:prstClr val="black"/>
                </a:solidFill>
              </a:rPr>
              <a:t>: very low – very high</a:t>
            </a:r>
          </a:p>
          <a:p>
            <a:pPr marL="285750" indent="-285750"/>
            <a:r>
              <a:rPr lang="en-US" sz="1200" dirty="0">
                <a:solidFill>
                  <a:prstClr val="black"/>
                </a:solidFill>
              </a:rPr>
              <a:t>Criteria: </a:t>
            </a:r>
            <a:r>
              <a:rPr lang="hr-HR" sz="1200" dirty="0">
                <a:solidFill>
                  <a:prstClr val="black"/>
                </a:solidFill>
              </a:rPr>
              <a:t>initial value index with impacts based on </a:t>
            </a:r>
            <a:r>
              <a:rPr lang="hr-HR" sz="1200" b="1" dirty="0">
                <a:solidFill>
                  <a:prstClr val="black"/>
                </a:solidFill>
              </a:rPr>
              <a:t>euthrophication</a:t>
            </a:r>
            <a:r>
              <a:rPr lang="hr-HR" sz="1200" dirty="0">
                <a:solidFill>
                  <a:prstClr val="black"/>
                </a:solidFill>
              </a:rPr>
              <a:t> (trix), </a:t>
            </a:r>
            <a:r>
              <a:rPr lang="hr-HR" sz="1200" b="1" dirty="0">
                <a:solidFill>
                  <a:prstClr val="black"/>
                </a:solidFill>
              </a:rPr>
              <a:t>contaminats</a:t>
            </a:r>
            <a:r>
              <a:rPr lang="hr-HR" sz="1200" dirty="0">
                <a:solidFill>
                  <a:prstClr val="black"/>
                </a:solidFill>
              </a:rPr>
              <a:t>, built-up areas, maritime way</a:t>
            </a:r>
            <a:endParaRPr lang="en-US" sz="1200" dirty="0">
              <a:solidFill>
                <a:prstClr val="black"/>
              </a:solidFill>
            </a:endParaRPr>
          </a:p>
        </p:txBody>
      </p:sp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03216" y="35168"/>
            <a:ext cx="1010883" cy="11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W:\__PRENOS\_BOKA_FIN_december\OKOLJSKE SESTAVINE\Biodiverzitet\ugrozenost\bio_stanista_ugrozenost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706" y="2007945"/>
            <a:ext cx="7020000" cy="4300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45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14014" y="1228969"/>
            <a:ext cx="1262465" cy="6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765706" y="1887750"/>
            <a:ext cx="1242600" cy="6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18381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728122" y="2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hr-HR" sz="3200" dirty="0">
                <a:solidFill>
                  <a:srgbClr val="00AEEF"/>
                </a:solidFill>
              </a:rPr>
              <a:t>03 </a:t>
            </a:r>
            <a:r>
              <a:rPr lang="hr-HR" sz="3200" dirty="0" err="1">
                <a:solidFill>
                  <a:srgbClr val="00AEEF"/>
                </a:solidFill>
              </a:rPr>
              <a:t>Assessing</a:t>
            </a:r>
            <a:r>
              <a:rPr lang="hr-HR" sz="3200" dirty="0">
                <a:solidFill>
                  <a:srgbClr val="00AEEF"/>
                </a:solidFill>
              </a:rPr>
              <a:t> </a:t>
            </a:r>
            <a:r>
              <a:rPr lang="hr-HR" sz="3200" dirty="0" err="1">
                <a:solidFill>
                  <a:srgbClr val="00AEEF"/>
                </a:solidFill>
              </a:rPr>
              <a:t>Vulnerability</a:t>
            </a:r>
            <a:r>
              <a:rPr lang="hr-HR" sz="3200" dirty="0">
                <a:solidFill>
                  <a:srgbClr val="00AEEF"/>
                </a:solidFill>
              </a:rPr>
              <a:t>:</a:t>
            </a:r>
          </a:p>
          <a:p>
            <a:r>
              <a:rPr lang="hr-HR" sz="3200" dirty="0" err="1">
                <a:solidFill>
                  <a:srgbClr val="00AEEF"/>
                </a:solidFill>
              </a:rPr>
              <a:t>Habitats</a:t>
            </a:r>
            <a:endParaRPr lang="en-US" sz="3200" dirty="0">
              <a:solidFill>
                <a:srgbClr val="00AEEF"/>
              </a:solidFill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728122" y="6350001"/>
            <a:ext cx="7679262" cy="508000"/>
          </a:xfrm>
          <a:prstGeom prst="rect">
            <a:avLst/>
          </a:prstGeom>
        </p:spPr>
        <p:txBody>
          <a:bodyPr vert="horz" lIns="0" tIns="45713" rIns="0" bIns="45713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fld id="{28574C2E-61E0-2C45-9917-25B26B6AD85F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8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28122" y="1193800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28122" y="6350001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 txBox="1">
            <a:spLocks/>
          </p:cNvSpPr>
          <p:nvPr/>
        </p:nvSpPr>
        <p:spPr>
          <a:xfrm>
            <a:off x="9256881" y="6361587"/>
            <a:ext cx="1707455" cy="538748"/>
          </a:xfrm>
          <a:prstGeom prst="rect">
            <a:avLst/>
          </a:prstGeom>
        </p:spPr>
        <p:txBody>
          <a:bodyPr vert="horz" lIns="91427" tIns="45713" rIns="91427" bIns="45713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pPr marL="171426" indent="-171426" algn="r">
              <a:buFont typeface="Wingdings" charset="0"/>
              <a:buChar char="ß"/>
            </a:pPr>
            <a:r>
              <a:rPr lang="en-US" sz="900" dirty="0">
                <a:solidFill>
                  <a:schemeClr val="bg1"/>
                </a:solidFill>
                <a:sym typeface="Wingdings"/>
              </a:rPr>
              <a:t>Slide numbers to be added</a:t>
            </a:r>
            <a:r>
              <a:rPr lang="en-US" sz="900" dirty="0">
                <a:solidFill>
                  <a:schemeClr val="bg1"/>
                </a:solidFill>
              </a:rPr>
              <a:t> </a:t>
            </a:r>
          </a:p>
          <a:p>
            <a:pPr algn="r"/>
            <a:r>
              <a:rPr lang="en-US" sz="900" dirty="0">
                <a:solidFill>
                  <a:schemeClr val="bg1"/>
                </a:solidFill>
              </a:rPr>
              <a:t>as shown alongside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28122" y="1193800"/>
            <a:ext cx="6527165" cy="5156201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pPr marL="285750" indent="-285750"/>
            <a:r>
              <a:rPr lang="hr-HR" sz="1200" dirty="0" err="1">
                <a:solidFill>
                  <a:prstClr val="black"/>
                </a:solidFill>
              </a:rPr>
              <a:t>Vulnerability</a:t>
            </a:r>
            <a:r>
              <a:rPr lang="hr-HR" sz="1200" dirty="0">
                <a:solidFill>
                  <a:prstClr val="black"/>
                </a:solidFill>
              </a:rPr>
              <a:t> to </a:t>
            </a:r>
            <a:r>
              <a:rPr lang="hr-HR" sz="1200" b="1" dirty="0" err="1">
                <a:solidFill>
                  <a:prstClr val="black"/>
                </a:solidFill>
              </a:rPr>
              <a:t>expected</a:t>
            </a:r>
            <a:r>
              <a:rPr lang="hr-HR" sz="1200" dirty="0">
                <a:solidFill>
                  <a:prstClr val="black"/>
                </a:solidFill>
              </a:rPr>
              <a:t> </a:t>
            </a:r>
            <a:r>
              <a:rPr lang="hr-HR" sz="1200" dirty="0" err="1">
                <a:solidFill>
                  <a:prstClr val="black"/>
                </a:solidFill>
              </a:rPr>
              <a:t>impact</a:t>
            </a:r>
            <a:r>
              <a:rPr lang="hr-HR" sz="1200" dirty="0">
                <a:solidFill>
                  <a:prstClr val="black"/>
                </a:solidFill>
              </a:rPr>
              <a:t> </a:t>
            </a:r>
            <a:r>
              <a:rPr lang="hr-HR" sz="1200" dirty="0" err="1">
                <a:solidFill>
                  <a:prstClr val="black"/>
                </a:solidFill>
              </a:rPr>
              <a:t>from</a:t>
            </a:r>
            <a:r>
              <a:rPr lang="hr-HR" sz="1200" dirty="0">
                <a:solidFill>
                  <a:prstClr val="black"/>
                </a:solidFill>
              </a:rPr>
              <a:t> </a:t>
            </a:r>
            <a:r>
              <a:rPr lang="hr-HR" sz="1200" dirty="0" err="1">
                <a:solidFill>
                  <a:prstClr val="black"/>
                </a:solidFill>
              </a:rPr>
              <a:t>activities</a:t>
            </a:r>
            <a:r>
              <a:rPr lang="hr-HR" sz="1200" dirty="0">
                <a:solidFill>
                  <a:prstClr val="black"/>
                </a:solidFill>
              </a:rPr>
              <a:t> (20)</a:t>
            </a:r>
            <a:r>
              <a:rPr lang="en-US" sz="1200" dirty="0">
                <a:solidFill>
                  <a:prstClr val="black"/>
                </a:solidFill>
              </a:rPr>
              <a:t>: very low – very high</a:t>
            </a:r>
            <a:endParaRPr lang="hr-HR" sz="1200" dirty="0">
              <a:solidFill>
                <a:prstClr val="black"/>
              </a:solidFill>
            </a:endParaRPr>
          </a:p>
          <a:p>
            <a:pPr marL="285750" indent="-285750"/>
            <a:r>
              <a:rPr lang="hr-HR" sz="1200" dirty="0" err="1">
                <a:solidFill>
                  <a:prstClr val="black"/>
                </a:solidFill>
              </a:rPr>
              <a:t>Each</a:t>
            </a:r>
            <a:r>
              <a:rPr lang="hr-HR" sz="1200" dirty="0">
                <a:solidFill>
                  <a:prstClr val="black"/>
                </a:solidFill>
              </a:rPr>
              <a:t> </a:t>
            </a:r>
            <a:r>
              <a:rPr lang="hr-HR" sz="1200" dirty="0" err="1">
                <a:solidFill>
                  <a:prstClr val="black"/>
                </a:solidFill>
              </a:rPr>
              <a:t>individual</a:t>
            </a:r>
            <a:r>
              <a:rPr lang="hr-HR" sz="1200" dirty="0">
                <a:solidFill>
                  <a:prstClr val="black"/>
                </a:solidFill>
              </a:rPr>
              <a:t> </a:t>
            </a:r>
            <a:r>
              <a:rPr lang="hr-HR" sz="1200" dirty="0" err="1">
                <a:solidFill>
                  <a:prstClr val="black"/>
                </a:solidFill>
              </a:rPr>
              <a:t>activity</a:t>
            </a:r>
            <a:r>
              <a:rPr lang="hr-HR" sz="1200" dirty="0">
                <a:solidFill>
                  <a:prstClr val="black"/>
                </a:solidFill>
              </a:rPr>
              <a:t> </a:t>
            </a:r>
            <a:r>
              <a:rPr lang="hr-HR" sz="1200" dirty="0" err="1">
                <a:solidFill>
                  <a:prstClr val="black"/>
                </a:solidFill>
              </a:rPr>
              <a:t>of</a:t>
            </a:r>
            <a:r>
              <a:rPr lang="hr-HR" sz="1200" dirty="0">
                <a:solidFill>
                  <a:prstClr val="black"/>
                </a:solidFill>
              </a:rPr>
              <a:t> </a:t>
            </a:r>
            <a:r>
              <a:rPr lang="hr-HR" sz="1200" dirty="0" err="1">
                <a:solidFill>
                  <a:prstClr val="black"/>
                </a:solidFill>
              </a:rPr>
              <a:t>each</a:t>
            </a:r>
            <a:r>
              <a:rPr lang="hr-HR" sz="1200" dirty="0">
                <a:solidFill>
                  <a:prstClr val="black"/>
                </a:solidFill>
              </a:rPr>
              <a:t> </a:t>
            </a:r>
            <a:r>
              <a:rPr lang="hr-HR" sz="1200" dirty="0" err="1">
                <a:solidFill>
                  <a:prstClr val="black"/>
                </a:solidFill>
              </a:rPr>
              <a:t>component</a:t>
            </a:r>
            <a:r>
              <a:rPr lang="hr-HR" sz="1200" dirty="0">
                <a:solidFill>
                  <a:prstClr val="black"/>
                </a:solidFill>
              </a:rPr>
              <a:t> </a:t>
            </a:r>
            <a:r>
              <a:rPr lang="hr-HR" sz="1200" dirty="0" err="1">
                <a:solidFill>
                  <a:prstClr val="black"/>
                </a:solidFill>
              </a:rPr>
              <a:t>of</a:t>
            </a:r>
            <a:r>
              <a:rPr lang="hr-HR" sz="1200" dirty="0">
                <a:solidFill>
                  <a:prstClr val="black"/>
                </a:solidFill>
              </a:rPr>
              <a:t> </a:t>
            </a:r>
            <a:r>
              <a:rPr lang="hr-HR" sz="1200" dirty="0" err="1">
                <a:solidFill>
                  <a:prstClr val="black"/>
                </a:solidFill>
              </a:rPr>
              <a:t>the</a:t>
            </a:r>
            <a:r>
              <a:rPr lang="hr-HR" sz="1200" dirty="0">
                <a:solidFill>
                  <a:prstClr val="black"/>
                </a:solidFill>
              </a:rPr>
              <a:t> </a:t>
            </a:r>
            <a:r>
              <a:rPr lang="hr-HR" sz="1200" dirty="0" err="1">
                <a:solidFill>
                  <a:prstClr val="black"/>
                </a:solidFill>
              </a:rPr>
              <a:t>environment</a:t>
            </a:r>
            <a:endParaRPr lang="en-US" sz="1200" dirty="0">
              <a:solidFill>
                <a:prstClr val="black"/>
              </a:solidFill>
            </a:endParaRPr>
          </a:p>
          <a:p>
            <a:pPr marL="285750" indent="-285750"/>
            <a:r>
              <a:rPr lang="en-US" sz="1200" dirty="0">
                <a:solidFill>
                  <a:prstClr val="black"/>
                </a:solidFill>
              </a:rPr>
              <a:t>Criteria: </a:t>
            </a:r>
            <a:r>
              <a:rPr lang="hr-HR" sz="1200" dirty="0">
                <a:solidFill>
                  <a:prstClr val="black"/>
                </a:solidFill>
              </a:rPr>
              <a:t>extent of expected change, value/impact index, adaptive capacity</a:t>
            </a:r>
            <a:endParaRPr lang="en-US" sz="1200" dirty="0">
              <a:solidFill>
                <a:prstClr val="black"/>
              </a:solidFill>
            </a:endParaRPr>
          </a:p>
        </p:txBody>
      </p:sp>
      <p:pic>
        <p:nvPicPr>
          <p:cNvPr id="1044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4275" y="1297569"/>
            <a:ext cx="609740" cy="6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96502" y="59801"/>
            <a:ext cx="1010883" cy="11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91599" y="1281721"/>
            <a:ext cx="609739" cy="6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475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416177" y="1279985"/>
            <a:ext cx="601920" cy="6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478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416177" y="2143125"/>
            <a:ext cx="609309" cy="6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W:\__PRENOS\_BOKA_FIN_december\OKOLJSKE SESTAVINE\Biodiverzitet\ranjivost\bio_stanista_07R_rek_plov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23" y="2008188"/>
            <a:ext cx="6668380" cy="4183371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Title 1"/>
          <p:cNvSpPr txBox="1">
            <a:spLocks/>
          </p:cNvSpPr>
          <p:nvPr/>
        </p:nvSpPr>
        <p:spPr>
          <a:xfrm>
            <a:off x="7164275" y="5331831"/>
            <a:ext cx="1783224" cy="4571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pPr marL="285750" indent="-285750"/>
            <a:r>
              <a:rPr lang="hr-HR" sz="1000" dirty="0" err="1">
                <a:solidFill>
                  <a:prstClr val="black"/>
                </a:solidFill>
              </a:rPr>
              <a:t>Vulnerability</a:t>
            </a:r>
            <a:r>
              <a:rPr lang="hr-HR" sz="1000" dirty="0">
                <a:solidFill>
                  <a:prstClr val="black"/>
                </a:solidFill>
              </a:rPr>
              <a:t> </a:t>
            </a:r>
            <a:r>
              <a:rPr lang="hr-HR" sz="1000" dirty="0" err="1">
                <a:solidFill>
                  <a:prstClr val="black"/>
                </a:solidFill>
              </a:rPr>
              <a:t>of</a:t>
            </a:r>
            <a:r>
              <a:rPr lang="hr-HR" sz="1000" dirty="0">
                <a:solidFill>
                  <a:prstClr val="black"/>
                </a:solidFill>
              </a:rPr>
              <a:t> BD to </a:t>
            </a:r>
            <a:r>
              <a:rPr lang="hr-HR" sz="1000" dirty="0" err="1">
                <a:solidFill>
                  <a:prstClr val="black"/>
                </a:solidFill>
              </a:rPr>
              <a:t>recreat</a:t>
            </a:r>
            <a:r>
              <a:rPr lang="hr-HR" sz="1000" dirty="0">
                <a:solidFill>
                  <a:prstClr val="black"/>
                </a:solidFill>
              </a:rPr>
              <a:t>. </a:t>
            </a:r>
            <a:r>
              <a:rPr lang="hr-HR" sz="1000" dirty="0" err="1">
                <a:solidFill>
                  <a:prstClr val="black"/>
                </a:solidFill>
              </a:rPr>
              <a:t>boating</a:t>
            </a:r>
            <a:endParaRPr lang="en-US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381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728122" y="2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hr-HR" sz="3200" dirty="0">
                <a:solidFill>
                  <a:srgbClr val="00AEEF"/>
                </a:solidFill>
              </a:rPr>
              <a:t>03 </a:t>
            </a:r>
            <a:r>
              <a:rPr lang="hr-HR" sz="3200" dirty="0" err="1">
                <a:solidFill>
                  <a:srgbClr val="00AEEF"/>
                </a:solidFill>
              </a:rPr>
              <a:t>Assessing</a:t>
            </a:r>
            <a:r>
              <a:rPr lang="hr-HR" sz="3200" dirty="0">
                <a:solidFill>
                  <a:srgbClr val="00AEEF"/>
                </a:solidFill>
              </a:rPr>
              <a:t> </a:t>
            </a:r>
            <a:r>
              <a:rPr lang="hr-HR" sz="3200" dirty="0" err="1">
                <a:solidFill>
                  <a:srgbClr val="00AEEF"/>
                </a:solidFill>
              </a:rPr>
              <a:t>Vulnerability</a:t>
            </a:r>
            <a:r>
              <a:rPr lang="hr-HR" sz="3200" dirty="0">
                <a:solidFill>
                  <a:srgbClr val="00AEEF"/>
                </a:solidFill>
              </a:rPr>
              <a:t>:</a:t>
            </a:r>
          </a:p>
          <a:p>
            <a:r>
              <a:rPr lang="hr-HR" sz="3200" dirty="0" err="1">
                <a:solidFill>
                  <a:srgbClr val="00AEEF"/>
                </a:solidFill>
              </a:rPr>
              <a:t>Integrated</a:t>
            </a:r>
            <a:r>
              <a:rPr lang="hr-HR" sz="3200" dirty="0">
                <a:solidFill>
                  <a:srgbClr val="00AEEF"/>
                </a:solidFill>
              </a:rPr>
              <a:t> </a:t>
            </a:r>
            <a:r>
              <a:rPr lang="hr-HR" sz="3200" dirty="0" err="1">
                <a:solidFill>
                  <a:srgbClr val="00AEEF"/>
                </a:solidFill>
              </a:rPr>
              <a:t>vulnerability</a:t>
            </a:r>
            <a:r>
              <a:rPr lang="hr-HR" sz="3200" dirty="0">
                <a:solidFill>
                  <a:srgbClr val="00AEEF"/>
                </a:solidFill>
              </a:rPr>
              <a:t> </a:t>
            </a:r>
            <a:r>
              <a:rPr lang="hr-HR" sz="3200" dirty="0" err="1">
                <a:solidFill>
                  <a:srgbClr val="00AEEF"/>
                </a:solidFill>
              </a:rPr>
              <a:t>of</a:t>
            </a:r>
            <a:r>
              <a:rPr lang="hr-HR" sz="3200" dirty="0">
                <a:solidFill>
                  <a:srgbClr val="00AEEF"/>
                </a:solidFill>
              </a:rPr>
              <a:t> </a:t>
            </a:r>
            <a:r>
              <a:rPr lang="hr-HR" sz="3200" dirty="0" err="1">
                <a:solidFill>
                  <a:srgbClr val="00AEEF"/>
                </a:solidFill>
              </a:rPr>
              <a:t>habitats</a:t>
            </a:r>
            <a:r>
              <a:rPr lang="hr-HR" sz="3200" dirty="0">
                <a:solidFill>
                  <a:srgbClr val="00AEEF"/>
                </a:solidFill>
              </a:rPr>
              <a:t> </a:t>
            </a:r>
            <a:endParaRPr lang="en-US" sz="3200" dirty="0">
              <a:solidFill>
                <a:srgbClr val="00AEEF"/>
              </a:solidFill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728122" y="6350001"/>
            <a:ext cx="7679262" cy="508000"/>
          </a:xfrm>
          <a:prstGeom prst="rect">
            <a:avLst/>
          </a:prstGeom>
        </p:spPr>
        <p:txBody>
          <a:bodyPr vert="horz" lIns="0" tIns="45713" rIns="0" bIns="45713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fld id="{28574C2E-61E0-2C45-9917-25B26B6AD85F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9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28122" y="1193800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28122" y="6350001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 txBox="1">
            <a:spLocks/>
          </p:cNvSpPr>
          <p:nvPr/>
        </p:nvSpPr>
        <p:spPr>
          <a:xfrm>
            <a:off x="9256881" y="6361587"/>
            <a:ext cx="1707455" cy="538748"/>
          </a:xfrm>
          <a:prstGeom prst="rect">
            <a:avLst/>
          </a:prstGeom>
        </p:spPr>
        <p:txBody>
          <a:bodyPr vert="horz" lIns="91427" tIns="45713" rIns="91427" bIns="45713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pPr marL="171426" indent="-171426" algn="r">
              <a:buFont typeface="Wingdings" charset="0"/>
              <a:buChar char="ß"/>
            </a:pPr>
            <a:r>
              <a:rPr lang="en-US" sz="900" dirty="0">
                <a:solidFill>
                  <a:schemeClr val="bg1"/>
                </a:solidFill>
                <a:sym typeface="Wingdings"/>
              </a:rPr>
              <a:t>Slide numbers to be added</a:t>
            </a:r>
            <a:r>
              <a:rPr lang="en-US" sz="900" dirty="0">
                <a:solidFill>
                  <a:schemeClr val="bg1"/>
                </a:solidFill>
              </a:rPr>
              <a:t> </a:t>
            </a:r>
          </a:p>
          <a:p>
            <a:pPr algn="r"/>
            <a:r>
              <a:rPr lang="en-US" sz="900" dirty="0">
                <a:solidFill>
                  <a:schemeClr val="bg1"/>
                </a:solidFill>
              </a:rPr>
              <a:t>as shown alongside</a:t>
            </a:r>
          </a:p>
        </p:txBody>
      </p:sp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96502" y="59801"/>
            <a:ext cx="1010883" cy="11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W:\__PRENOS\_BOKA_JPG\ANALIZA_EO\5 BIODIVERZITET_STANISTA\Ranjivost_ukupna\bio_stanista_frekvenca 9i10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325" y="1615837"/>
            <a:ext cx="7455311" cy="468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8381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728122" y="2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hr-HR" sz="3200" dirty="0">
                <a:solidFill>
                  <a:srgbClr val="00AEEF"/>
                </a:solidFill>
              </a:rPr>
              <a:t>03 </a:t>
            </a:r>
            <a:r>
              <a:rPr lang="hr-HR" sz="3200" dirty="0" err="1">
                <a:solidFill>
                  <a:srgbClr val="00AEEF"/>
                </a:solidFill>
              </a:rPr>
              <a:t>Assessing</a:t>
            </a:r>
            <a:r>
              <a:rPr lang="hr-HR" sz="3200" dirty="0">
                <a:solidFill>
                  <a:srgbClr val="00AEEF"/>
                </a:solidFill>
              </a:rPr>
              <a:t> </a:t>
            </a:r>
            <a:r>
              <a:rPr lang="hr-HR" sz="3200" dirty="0" err="1">
                <a:solidFill>
                  <a:srgbClr val="00AEEF"/>
                </a:solidFill>
              </a:rPr>
              <a:t>Vulnerability</a:t>
            </a:r>
            <a:r>
              <a:rPr lang="hr-HR" sz="3200" dirty="0">
                <a:solidFill>
                  <a:srgbClr val="00AEEF"/>
                </a:solidFill>
              </a:rPr>
              <a:t>:</a:t>
            </a:r>
          </a:p>
          <a:p>
            <a:r>
              <a:rPr lang="hr-HR" sz="2000" dirty="0" err="1">
                <a:solidFill>
                  <a:srgbClr val="00AEEF"/>
                </a:solidFill>
              </a:rPr>
              <a:t>Integrated</a:t>
            </a:r>
            <a:r>
              <a:rPr lang="hr-HR" sz="2000" dirty="0">
                <a:solidFill>
                  <a:srgbClr val="00AEEF"/>
                </a:solidFill>
              </a:rPr>
              <a:t> </a:t>
            </a:r>
            <a:r>
              <a:rPr lang="hr-HR" sz="2000" dirty="0" err="1">
                <a:solidFill>
                  <a:srgbClr val="00AEEF"/>
                </a:solidFill>
              </a:rPr>
              <a:t>vulnerability</a:t>
            </a:r>
            <a:r>
              <a:rPr lang="hr-HR" sz="2000" dirty="0">
                <a:solidFill>
                  <a:srgbClr val="00AEEF"/>
                </a:solidFill>
              </a:rPr>
              <a:t> </a:t>
            </a:r>
            <a:r>
              <a:rPr lang="hr-HR" sz="2000" dirty="0" err="1">
                <a:solidFill>
                  <a:srgbClr val="00AEEF"/>
                </a:solidFill>
              </a:rPr>
              <a:t>of</a:t>
            </a:r>
            <a:r>
              <a:rPr lang="hr-HR" sz="2000" dirty="0">
                <a:solidFill>
                  <a:srgbClr val="00AEEF"/>
                </a:solidFill>
              </a:rPr>
              <a:t> all </a:t>
            </a:r>
            <a:r>
              <a:rPr lang="hr-HR" sz="2000" dirty="0" err="1">
                <a:solidFill>
                  <a:srgbClr val="00AEEF"/>
                </a:solidFill>
              </a:rPr>
              <a:t>environmental</a:t>
            </a:r>
            <a:r>
              <a:rPr lang="hr-HR" sz="2000" dirty="0">
                <a:solidFill>
                  <a:srgbClr val="00AEEF"/>
                </a:solidFill>
              </a:rPr>
              <a:t> </a:t>
            </a:r>
          </a:p>
          <a:p>
            <a:r>
              <a:rPr lang="hr-HR" sz="2000" dirty="0" err="1">
                <a:solidFill>
                  <a:srgbClr val="00AEEF"/>
                </a:solidFill>
              </a:rPr>
              <a:t>components</a:t>
            </a:r>
            <a:r>
              <a:rPr lang="hr-HR" sz="2000" dirty="0">
                <a:solidFill>
                  <a:srgbClr val="00AEEF"/>
                </a:solidFill>
              </a:rPr>
              <a:t> and </a:t>
            </a:r>
            <a:r>
              <a:rPr lang="hr-HR" sz="2000" dirty="0" err="1">
                <a:solidFill>
                  <a:srgbClr val="00AEEF"/>
                </a:solidFill>
              </a:rPr>
              <a:t>activities</a:t>
            </a:r>
            <a:r>
              <a:rPr lang="hr-HR" sz="2000" dirty="0">
                <a:solidFill>
                  <a:srgbClr val="00AEEF"/>
                </a:solidFill>
              </a:rPr>
              <a:t> </a:t>
            </a: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728122" y="6350001"/>
            <a:ext cx="7679262" cy="508000"/>
          </a:xfrm>
          <a:prstGeom prst="rect">
            <a:avLst/>
          </a:prstGeom>
        </p:spPr>
        <p:txBody>
          <a:bodyPr vert="horz" lIns="0" tIns="45713" rIns="0" bIns="45713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fld id="{28574C2E-61E0-2C45-9917-25B26B6AD85F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10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28122" y="1193800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28122" y="6350001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96502" y="59801"/>
            <a:ext cx="1010883" cy="11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4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7123" y="1591891"/>
            <a:ext cx="7462706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18381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728122" y="2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hr-HR" sz="3200" dirty="0" err="1">
                <a:solidFill>
                  <a:srgbClr val="00AEEF"/>
                </a:solidFill>
              </a:rPr>
              <a:t>The</a:t>
            </a:r>
            <a:r>
              <a:rPr lang="hr-HR" sz="3200" dirty="0">
                <a:solidFill>
                  <a:srgbClr val="00AEEF"/>
                </a:solidFill>
              </a:rPr>
              <a:t> </a:t>
            </a:r>
            <a:r>
              <a:rPr lang="hr-HR" sz="3200" dirty="0" err="1">
                <a:solidFill>
                  <a:srgbClr val="00AEEF"/>
                </a:solidFill>
              </a:rPr>
              <a:t>tool</a:t>
            </a:r>
            <a:r>
              <a:rPr lang="hr-HR" sz="3200" dirty="0">
                <a:solidFill>
                  <a:srgbClr val="00AEEF"/>
                </a:solidFill>
              </a:rPr>
              <a:t> CAN:</a:t>
            </a:r>
          </a:p>
          <a:p>
            <a:r>
              <a:rPr lang="hr-HR" sz="3200" dirty="0" err="1">
                <a:solidFill>
                  <a:srgbClr val="00AEEF"/>
                </a:solidFill>
              </a:rPr>
              <a:t>Planning</a:t>
            </a:r>
            <a:r>
              <a:rPr lang="hr-HR" sz="3200" dirty="0">
                <a:solidFill>
                  <a:srgbClr val="00AEEF"/>
                </a:solidFill>
              </a:rPr>
              <a:t> (</a:t>
            </a:r>
            <a:r>
              <a:rPr lang="hr-HR" sz="3200" dirty="0" err="1">
                <a:solidFill>
                  <a:srgbClr val="00AEEF"/>
                </a:solidFill>
              </a:rPr>
              <a:t>env</a:t>
            </a:r>
            <a:r>
              <a:rPr lang="hr-HR" sz="3200" dirty="0">
                <a:solidFill>
                  <a:srgbClr val="00AEEF"/>
                </a:solidFill>
              </a:rPr>
              <a:t>.) </a:t>
            </a:r>
            <a:r>
              <a:rPr lang="hr-HR" sz="3200" dirty="0" err="1">
                <a:solidFill>
                  <a:srgbClr val="00AEEF"/>
                </a:solidFill>
              </a:rPr>
              <a:t>recommendations</a:t>
            </a:r>
            <a:endParaRPr lang="hr-HR" sz="3200" dirty="0">
              <a:solidFill>
                <a:srgbClr val="00AEEF"/>
              </a:solidFill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728122" y="6350001"/>
            <a:ext cx="7679262" cy="508000"/>
          </a:xfrm>
          <a:prstGeom prst="rect">
            <a:avLst/>
          </a:prstGeom>
        </p:spPr>
        <p:txBody>
          <a:bodyPr vert="horz" lIns="0" tIns="45713" rIns="0" bIns="45713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fld id="{28574C2E-61E0-2C45-9917-25B26B6AD85F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11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28122" y="1193800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28122" y="6350001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75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4891" y="1595049"/>
            <a:ext cx="7462706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2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81042" y="45766"/>
            <a:ext cx="1010889" cy="11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2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19460" y="60217"/>
            <a:ext cx="994837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18381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3537" y="1293944"/>
            <a:ext cx="5155182" cy="513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728122" y="2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hr-HR" sz="3200" dirty="0" err="1">
                <a:solidFill>
                  <a:srgbClr val="00AEEF"/>
                </a:solidFill>
              </a:rPr>
              <a:t>The</a:t>
            </a:r>
            <a:r>
              <a:rPr lang="hr-HR" sz="3200" dirty="0">
                <a:solidFill>
                  <a:srgbClr val="00AEEF"/>
                </a:solidFill>
              </a:rPr>
              <a:t> </a:t>
            </a:r>
            <a:r>
              <a:rPr lang="hr-HR" sz="3200" dirty="0" err="1">
                <a:solidFill>
                  <a:srgbClr val="00AEEF"/>
                </a:solidFill>
              </a:rPr>
              <a:t>tool</a:t>
            </a:r>
            <a:r>
              <a:rPr lang="hr-HR" sz="3200" dirty="0">
                <a:solidFill>
                  <a:srgbClr val="00AEEF"/>
                </a:solidFill>
              </a:rPr>
              <a:t> CAN</a:t>
            </a: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728122" y="6350001"/>
            <a:ext cx="7679262" cy="508000"/>
          </a:xfrm>
          <a:prstGeom prst="rect">
            <a:avLst/>
          </a:prstGeom>
        </p:spPr>
        <p:txBody>
          <a:bodyPr vert="horz" lIns="0" tIns="45713" rIns="0" bIns="45713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fld id="{28574C2E-61E0-2C45-9917-25B26B6AD85F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12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28122" y="1193800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28122" y="6350001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 txBox="1">
            <a:spLocks/>
          </p:cNvSpPr>
          <p:nvPr/>
        </p:nvSpPr>
        <p:spPr>
          <a:xfrm>
            <a:off x="728122" y="1193800"/>
            <a:ext cx="6527165" cy="5156201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pPr marL="285750" indent="-285750"/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2670367" y="3392833"/>
            <a:ext cx="2910254" cy="694592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18381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728122" y="2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hr-HR" sz="3200" dirty="0" err="1">
                <a:solidFill>
                  <a:srgbClr val="00AEEF"/>
                </a:solidFill>
              </a:rPr>
              <a:t>The</a:t>
            </a:r>
            <a:r>
              <a:rPr lang="hr-HR" sz="3200" dirty="0">
                <a:solidFill>
                  <a:srgbClr val="00AEEF"/>
                </a:solidFill>
              </a:rPr>
              <a:t> </a:t>
            </a:r>
            <a:r>
              <a:rPr lang="hr-HR" sz="3200" dirty="0" err="1">
                <a:solidFill>
                  <a:srgbClr val="00AEEF"/>
                </a:solidFill>
              </a:rPr>
              <a:t>tool</a:t>
            </a:r>
            <a:r>
              <a:rPr lang="hr-HR" sz="3200" dirty="0">
                <a:solidFill>
                  <a:srgbClr val="00AEEF"/>
                </a:solidFill>
              </a:rPr>
              <a:t> CAN</a:t>
            </a: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728122" y="6350001"/>
            <a:ext cx="7679262" cy="508000"/>
          </a:xfrm>
          <a:prstGeom prst="rect">
            <a:avLst/>
          </a:prstGeom>
        </p:spPr>
        <p:txBody>
          <a:bodyPr vert="horz" lIns="0" tIns="45713" rIns="0" bIns="45713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fld id="{28574C2E-61E0-2C45-9917-25B26B6AD85F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13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28122" y="1193800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28122" y="6350001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 txBox="1">
            <a:spLocks/>
          </p:cNvSpPr>
          <p:nvPr/>
        </p:nvSpPr>
        <p:spPr>
          <a:xfrm>
            <a:off x="728122" y="1193800"/>
            <a:ext cx="6527165" cy="5156201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pPr marL="285750" indent="-285750"/>
            <a:endParaRPr lang="en-US" sz="1000" dirty="0">
              <a:solidFill>
                <a:prstClr val="black"/>
              </a:solidFill>
            </a:endParaRPr>
          </a:p>
        </p:txBody>
      </p:sp>
      <p:pic>
        <p:nvPicPr>
          <p:cNvPr id="108546" name="Picture 2" descr="kriteriji1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49912" y="2292827"/>
            <a:ext cx="5048250" cy="401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1349912" y="1886023"/>
          <a:ext cx="6096000" cy="406804"/>
        </p:xfrm>
        <a:graphic>
          <a:graphicData uri="http://schemas.openxmlformats.org/drawingml/2006/table">
            <a:tbl>
              <a:tblPr/>
              <a:tblGrid>
                <a:gridCol w="195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3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18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47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68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300" dirty="0">
                          <a:latin typeface="Roboto"/>
                          <a:ea typeface="Times New Roman"/>
                        </a:rPr>
                        <a:t>environmental </a:t>
                      </a:r>
                      <a:br>
                        <a:rPr lang="en-GB" sz="1300" dirty="0">
                          <a:latin typeface="Roboto"/>
                          <a:ea typeface="Times New Roman"/>
                        </a:rPr>
                      </a:br>
                      <a:r>
                        <a:rPr lang="en-GB" sz="1300" dirty="0">
                          <a:latin typeface="Roboto"/>
                          <a:ea typeface="Times New Roman"/>
                        </a:rPr>
                        <a:t>vulnerability</a:t>
                      </a:r>
                      <a:endParaRPr lang="hr-HR" sz="1100" dirty="0">
                        <a:latin typeface="Roboto"/>
                        <a:ea typeface="Times New Roman"/>
                      </a:endParaRPr>
                    </a:p>
                  </a:txBody>
                  <a:tcPr marL="65379" marR="65379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300">
                          <a:latin typeface="Roboto"/>
                          <a:ea typeface="Times New Roman"/>
                        </a:rPr>
                        <a:t>sea use </a:t>
                      </a:r>
                      <a:br>
                        <a:rPr lang="en-GB" sz="1300">
                          <a:latin typeface="Roboto"/>
                          <a:ea typeface="Times New Roman"/>
                        </a:rPr>
                      </a:br>
                      <a:r>
                        <a:rPr lang="en-GB" sz="1300">
                          <a:latin typeface="Roboto"/>
                          <a:ea typeface="Times New Roman"/>
                        </a:rPr>
                        <a:t>suitability</a:t>
                      </a:r>
                      <a:endParaRPr lang="hr-HR" sz="1100">
                        <a:latin typeface="Roboto"/>
                        <a:ea typeface="Times New Roman"/>
                      </a:endParaRPr>
                    </a:p>
                  </a:txBody>
                  <a:tcPr marL="65379" marR="65379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300">
                          <a:latin typeface="Roboto"/>
                          <a:ea typeface="Times New Roman"/>
                        </a:rPr>
                        <a:t>sea use options</a:t>
                      </a:r>
                      <a:endParaRPr lang="hr-HR" sz="1100">
                        <a:latin typeface="Roboto"/>
                        <a:ea typeface="Times New Roman"/>
                      </a:endParaRPr>
                    </a:p>
                  </a:txBody>
                  <a:tcPr marL="65379" marR="65379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300" dirty="0">
                        <a:latin typeface="Roboto"/>
                        <a:ea typeface="Times New Roman"/>
                      </a:endParaRPr>
                    </a:p>
                  </a:txBody>
                  <a:tcPr marL="65379" marR="65379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6945922" y="2409093"/>
          <a:ext cx="1128403" cy="3683976"/>
        </p:xfrm>
        <a:graphic>
          <a:graphicData uri="http://schemas.openxmlformats.org/drawingml/2006/table">
            <a:tbl>
              <a:tblPr/>
              <a:tblGrid>
                <a:gridCol w="11284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1793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300" dirty="0">
                          <a:latin typeface="Roboto"/>
                          <a:ea typeface="Times New Roman"/>
                        </a:rPr>
                        <a:t>optimum</a:t>
                      </a:r>
                      <a:endParaRPr lang="hr-HR" sz="1100" dirty="0">
                        <a:latin typeface="Roboto"/>
                        <a:ea typeface="Times New Roman"/>
                      </a:endParaRPr>
                    </a:p>
                  </a:txBody>
                  <a:tcPr marL="65379" marR="65379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6902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GB" sz="800">
                        <a:latin typeface="Roboto"/>
                        <a:ea typeface="Times New Roman"/>
                      </a:endParaRP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300">
                          <a:latin typeface="Roboto"/>
                          <a:ea typeface="Times New Roman"/>
                        </a:rPr>
                        <a:t>compromise1</a:t>
                      </a:r>
                      <a:endParaRPr lang="hr-HR" sz="1100">
                        <a:latin typeface="Roboto"/>
                        <a:ea typeface="Times New Roman"/>
                      </a:endParaRPr>
                    </a:p>
                  </a:txBody>
                  <a:tcPr marL="65379" marR="65379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793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300">
                          <a:latin typeface="Roboto"/>
                          <a:ea typeface="Times New Roman"/>
                        </a:rPr>
                        <a:t>compromise2</a:t>
                      </a:r>
                      <a:endParaRPr lang="hr-HR" sz="1100">
                        <a:latin typeface="Roboto"/>
                        <a:ea typeface="Times New Roman"/>
                      </a:endParaRPr>
                    </a:p>
                  </a:txBody>
                  <a:tcPr marL="65379" marR="65379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1204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300" dirty="0">
                          <a:latin typeface="Roboto"/>
                          <a:ea typeface="Times New Roman"/>
                        </a:rPr>
                        <a:t>IROPI?</a:t>
                      </a:r>
                      <a:endParaRPr lang="hr-HR" sz="1100" dirty="0">
                        <a:latin typeface="Roboto"/>
                        <a:ea typeface="Times New Roman"/>
                      </a:endParaRPr>
                    </a:p>
                  </a:txBody>
                  <a:tcPr marL="65379" marR="65379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id="{5F12C19D-42D5-4077-9E93-5103FF11AB95}"/>
              </a:ext>
            </a:extLst>
          </p:cNvPr>
          <p:cNvSpPr/>
          <p:nvPr/>
        </p:nvSpPr>
        <p:spPr>
          <a:xfrm>
            <a:off x="868680" y="1432560"/>
            <a:ext cx="2286000" cy="542542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381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728122" y="2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hr-HR" sz="3200" dirty="0" err="1">
                <a:solidFill>
                  <a:srgbClr val="00AEEF"/>
                </a:solidFill>
              </a:rPr>
              <a:t>The</a:t>
            </a:r>
            <a:r>
              <a:rPr lang="hr-HR" sz="3200" dirty="0">
                <a:solidFill>
                  <a:srgbClr val="00AEEF"/>
                </a:solidFill>
              </a:rPr>
              <a:t> </a:t>
            </a:r>
            <a:r>
              <a:rPr lang="hr-HR" sz="3200" dirty="0" err="1">
                <a:solidFill>
                  <a:srgbClr val="00AEEF"/>
                </a:solidFill>
              </a:rPr>
              <a:t>tool</a:t>
            </a:r>
            <a:r>
              <a:rPr lang="hr-HR" sz="3200" dirty="0">
                <a:solidFill>
                  <a:srgbClr val="00AEEF"/>
                </a:solidFill>
              </a:rPr>
              <a:t> CANNOT</a:t>
            </a: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728122" y="6350001"/>
            <a:ext cx="7679262" cy="508000"/>
          </a:xfrm>
          <a:prstGeom prst="rect">
            <a:avLst/>
          </a:prstGeom>
        </p:spPr>
        <p:txBody>
          <a:bodyPr vert="horz" lIns="0" tIns="45713" rIns="0" bIns="45713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fld id="{28574C2E-61E0-2C45-9917-25B26B6AD85F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14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28122" y="1193800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28122" y="6350001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 txBox="1">
            <a:spLocks/>
          </p:cNvSpPr>
          <p:nvPr/>
        </p:nvSpPr>
        <p:spPr>
          <a:xfrm>
            <a:off x="728122" y="1193800"/>
            <a:ext cx="6527165" cy="5156201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pPr marL="285750" indent="-285750"/>
            <a:endParaRPr lang="en-US" sz="1000" dirty="0">
              <a:solidFill>
                <a:prstClr val="black"/>
              </a:solidFill>
            </a:endParaRPr>
          </a:p>
        </p:txBody>
      </p:sp>
      <p:pic>
        <p:nvPicPr>
          <p:cNvPr id="108546" name="Picture 2" descr="kriteriji1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49912" y="2292827"/>
            <a:ext cx="5048250" cy="401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1349912" y="1886023"/>
          <a:ext cx="6096000" cy="406804"/>
        </p:xfrm>
        <a:graphic>
          <a:graphicData uri="http://schemas.openxmlformats.org/drawingml/2006/table">
            <a:tbl>
              <a:tblPr/>
              <a:tblGrid>
                <a:gridCol w="195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3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18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47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68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300" dirty="0">
                          <a:latin typeface="Roboto"/>
                          <a:ea typeface="Times New Roman"/>
                        </a:rPr>
                        <a:t>environmental </a:t>
                      </a:r>
                      <a:br>
                        <a:rPr lang="en-GB" sz="1300" dirty="0">
                          <a:latin typeface="Roboto"/>
                          <a:ea typeface="Times New Roman"/>
                        </a:rPr>
                      </a:br>
                      <a:r>
                        <a:rPr lang="en-GB" sz="1300" dirty="0">
                          <a:latin typeface="Roboto"/>
                          <a:ea typeface="Times New Roman"/>
                        </a:rPr>
                        <a:t>vulnerability</a:t>
                      </a:r>
                      <a:endParaRPr lang="hr-HR" sz="1100" dirty="0">
                        <a:latin typeface="Roboto"/>
                        <a:ea typeface="Times New Roman"/>
                      </a:endParaRPr>
                    </a:p>
                  </a:txBody>
                  <a:tcPr marL="65379" marR="65379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300">
                          <a:latin typeface="Roboto"/>
                          <a:ea typeface="Times New Roman"/>
                        </a:rPr>
                        <a:t>sea use </a:t>
                      </a:r>
                      <a:br>
                        <a:rPr lang="en-GB" sz="1300">
                          <a:latin typeface="Roboto"/>
                          <a:ea typeface="Times New Roman"/>
                        </a:rPr>
                      </a:br>
                      <a:r>
                        <a:rPr lang="en-GB" sz="1300">
                          <a:latin typeface="Roboto"/>
                          <a:ea typeface="Times New Roman"/>
                        </a:rPr>
                        <a:t>suitability</a:t>
                      </a:r>
                      <a:endParaRPr lang="hr-HR" sz="1100">
                        <a:latin typeface="Roboto"/>
                        <a:ea typeface="Times New Roman"/>
                      </a:endParaRPr>
                    </a:p>
                  </a:txBody>
                  <a:tcPr marL="65379" marR="65379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300">
                          <a:latin typeface="Roboto"/>
                          <a:ea typeface="Times New Roman"/>
                        </a:rPr>
                        <a:t>sea use options</a:t>
                      </a:r>
                      <a:endParaRPr lang="hr-HR" sz="1100">
                        <a:latin typeface="Roboto"/>
                        <a:ea typeface="Times New Roman"/>
                      </a:endParaRPr>
                    </a:p>
                  </a:txBody>
                  <a:tcPr marL="65379" marR="65379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300" dirty="0">
                        <a:latin typeface="Roboto"/>
                        <a:ea typeface="Times New Roman"/>
                      </a:endParaRPr>
                    </a:p>
                  </a:txBody>
                  <a:tcPr marL="65379" marR="65379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6945922" y="2409093"/>
          <a:ext cx="1128403" cy="3683976"/>
        </p:xfrm>
        <a:graphic>
          <a:graphicData uri="http://schemas.openxmlformats.org/drawingml/2006/table">
            <a:tbl>
              <a:tblPr/>
              <a:tblGrid>
                <a:gridCol w="11284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1793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300" dirty="0">
                          <a:latin typeface="Roboto"/>
                          <a:ea typeface="Times New Roman"/>
                        </a:rPr>
                        <a:t>optimum</a:t>
                      </a:r>
                      <a:endParaRPr lang="hr-HR" sz="1100" dirty="0">
                        <a:latin typeface="Roboto"/>
                        <a:ea typeface="Times New Roman"/>
                      </a:endParaRPr>
                    </a:p>
                  </a:txBody>
                  <a:tcPr marL="65379" marR="65379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6902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GB" sz="800">
                        <a:latin typeface="Roboto"/>
                        <a:ea typeface="Times New Roman"/>
                      </a:endParaRP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300">
                          <a:latin typeface="Roboto"/>
                          <a:ea typeface="Times New Roman"/>
                        </a:rPr>
                        <a:t>compromise1</a:t>
                      </a:r>
                      <a:endParaRPr lang="hr-HR" sz="1100">
                        <a:latin typeface="Roboto"/>
                        <a:ea typeface="Times New Roman"/>
                      </a:endParaRPr>
                    </a:p>
                  </a:txBody>
                  <a:tcPr marL="65379" marR="65379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793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300">
                          <a:latin typeface="Roboto"/>
                          <a:ea typeface="Times New Roman"/>
                        </a:rPr>
                        <a:t>compromise2</a:t>
                      </a:r>
                      <a:endParaRPr lang="hr-HR" sz="1100">
                        <a:latin typeface="Roboto"/>
                        <a:ea typeface="Times New Roman"/>
                      </a:endParaRPr>
                    </a:p>
                  </a:txBody>
                  <a:tcPr marL="65379" marR="65379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1204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300" dirty="0">
                          <a:latin typeface="Roboto"/>
                          <a:ea typeface="Times New Roman"/>
                        </a:rPr>
                        <a:t>IROPI?</a:t>
                      </a:r>
                      <a:endParaRPr lang="hr-HR" sz="1100" dirty="0">
                        <a:latin typeface="Roboto"/>
                        <a:ea typeface="Times New Roman"/>
                      </a:endParaRPr>
                    </a:p>
                  </a:txBody>
                  <a:tcPr marL="65379" marR="65379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id="{5F12C19D-42D5-4077-9E93-5103FF11AB95}"/>
              </a:ext>
            </a:extLst>
          </p:cNvPr>
          <p:cNvSpPr/>
          <p:nvPr/>
        </p:nvSpPr>
        <p:spPr>
          <a:xfrm>
            <a:off x="2731037" y="1193801"/>
            <a:ext cx="2286000" cy="542542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45D80C6-826B-49A3-BA4E-27E9A6781259}"/>
              </a:ext>
            </a:extLst>
          </p:cNvPr>
          <p:cNvSpPr/>
          <p:nvPr/>
        </p:nvSpPr>
        <p:spPr>
          <a:xfrm>
            <a:off x="4683646" y="1079512"/>
            <a:ext cx="2286000" cy="542542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882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728122" y="2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hr-HR" sz="3200" dirty="0" err="1">
                <a:solidFill>
                  <a:srgbClr val="00AEEF"/>
                </a:solidFill>
              </a:rPr>
              <a:t>Limitations</a:t>
            </a:r>
            <a:r>
              <a:rPr lang="hr-HR" sz="3200" dirty="0">
                <a:solidFill>
                  <a:srgbClr val="00AEEF"/>
                </a:solidFill>
              </a:rPr>
              <a:t> </a:t>
            </a:r>
            <a:r>
              <a:rPr lang="hr-HR" sz="3200" dirty="0" err="1">
                <a:solidFill>
                  <a:srgbClr val="00AEEF"/>
                </a:solidFill>
              </a:rPr>
              <a:t>and</a:t>
            </a:r>
            <a:r>
              <a:rPr lang="hr-HR" sz="3200" dirty="0">
                <a:solidFill>
                  <a:srgbClr val="00AEEF"/>
                </a:solidFill>
              </a:rPr>
              <a:t> future</a:t>
            </a:r>
            <a:endParaRPr lang="en-US" sz="3200" dirty="0">
              <a:solidFill>
                <a:srgbClr val="00AEEF"/>
              </a:solidFill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728122" y="6350001"/>
            <a:ext cx="7679262" cy="508000"/>
          </a:xfrm>
          <a:prstGeom prst="rect">
            <a:avLst/>
          </a:prstGeom>
        </p:spPr>
        <p:txBody>
          <a:bodyPr vert="horz" lIns="0" tIns="45713" rIns="0" bIns="45713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fld id="{28574C2E-61E0-2C45-9917-25B26B6AD85F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15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28122" y="1193800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28122" y="6350001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 txBox="1">
            <a:spLocks/>
          </p:cNvSpPr>
          <p:nvPr/>
        </p:nvSpPr>
        <p:spPr>
          <a:xfrm>
            <a:off x="9256881" y="6361587"/>
            <a:ext cx="1707455" cy="538748"/>
          </a:xfrm>
          <a:prstGeom prst="rect">
            <a:avLst/>
          </a:prstGeom>
        </p:spPr>
        <p:txBody>
          <a:bodyPr vert="horz" lIns="91427" tIns="45713" rIns="91427" bIns="45713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pPr marL="171426" indent="-171426" algn="r">
              <a:buFont typeface="Wingdings" charset="0"/>
              <a:buChar char="ß"/>
            </a:pPr>
            <a:r>
              <a:rPr lang="en-US" sz="900" dirty="0">
                <a:solidFill>
                  <a:schemeClr val="bg1"/>
                </a:solidFill>
                <a:sym typeface="Wingdings"/>
              </a:rPr>
              <a:t>Slide numbers to be added</a:t>
            </a:r>
            <a:r>
              <a:rPr lang="en-US" sz="900" dirty="0">
                <a:solidFill>
                  <a:schemeClr val="bg1"/>
                </a:solidFill>
              </a:rPr>
              <a:t> </a:t>
            </a:r>
          </a:p>
          <a:p>
            <a:pPr algn="r"/>
            <a:r>
              <a:rPr lang="en-US" sz="900" dirty="0">
                <a:solidFill>
                  <a:schemeClr val="bg1"/>
                </a:solidFill>
              </a:rPr>
              <a:t>as shown alongside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28122" y="1193800"/>
            <a:ext cx="6527165" cy="5156201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pPr marL="285750" indent="-285750"/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28122" y="1308096"/>
            <a:ext cx="7679262" cy="31114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pPr marL="514350" indent="-514350">
              <a:buFont typeface="Arial" pitchFamily="34" charset="0"/>
              <a:buChar char="•"/>
            </a:pPr>
            <a:r>
              <a:rPr lang="en-US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Not all indicators fully suitable/necessary for VA</a:t>
            </a:r>
            <a:r>
              <a:rPr lang="hr-HR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– </a:t>
            </a:r>
            <a:r>
              <a:rPr lang="hr-HR" sz="20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review</a:t>
            </a:r>
            <a:r>
              <a:rPr lang="hr-HR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hr-HR" sz="20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the</a:t>
            </a:r>
            <a:r>
              <a:rPr lang="hr-HR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list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hr-HR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Complex</a:t>
            </a:r>
            <a:r>
              <a:rPr lang="en-US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endParaRPr lang="hr-HR" sz="2000" dirty="0"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pPr marL="514350" indent="-514350">
              <a:buFont typeface="Arial" pitchFamily="34" charset="0"/>
              <a:buChar char="•"/>
            </a:pPr>
            <a:r>
              <a:rPr lang="hr-HR" sz="20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Expert</a:t>
            </a:r>
            <a:r>
              <a:rPr lang="hr-HR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hr-HR" sz="20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opinion</a:t>
            </a:r>
            <a:endParaRPr lang="hr-HR" sz="2000" dirty="0"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pPr marL="514350" indent="-514350">
              <a:buFont typeface="Arial" pitchFamily="34" charset="0"/>
              <a:buChar char="•"/>
            </a:pPr>
            <a:endParaRPr lang="hr-HR" sz="2000" dirty="0"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pPr marL="514350" indent="-514350">
              <a:buFont typeface="Arial" pitchFamily="34" charset="0"/>
              <a:buChar char="•"/>
            </a:pPr>
            <a:r>
              <a:rPr lang="hr-HR" sz="20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Further</a:t>
            </a:r>
            <a:r>
              <a:rPr lang="hr-HR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hr-HR" sz="20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testing</a:t>
            </a:r>
            <a:r>
              <a:rPr lang="hr-HR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hr-HR" sz="20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and</a:t>
            </a:r>
            <a:r>
              <a:rPr lang="hr-HR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hr-HR" sz="20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upgrading</a:t>
            </a:r>
            <a:r>
              <a:rPr lang="hr-HR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hr-HR" sz="20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the</a:t>
            </a:r>
            <a:r>
              <a:rPr lang="hr-HR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hr-HR" sz="20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tool</a:t>
            </a:r>
            <a:endParaRPr lang="hr-HR" sz="2000" dirty="0"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endParaRPr lang="hr-HR" sz="2000" dirty="0"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r>
              <a:rPr lang="hr-HR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	SUPREME – </a:t>
            </a:r>
            <a:r>
              <a:rPr lang="hr-HR" sz="20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important</a:t>
            </a:r>
            <a:r>
              <a:rPr lang="hr-HR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hr-HR" sz="20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component</a:t>
            </a:r>
            <a:r>
              <a:rPr lang="hr-HR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hr-HR" sz="20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related</a:t>
            </a:r>
            <a:r>
              <a:rPr lang="hr-HR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to </a:t>
            </a:r>
            <a:r>
              <a:rPr lang="hr-HR" sz="20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the</a:t>
            </a:r>
            <a:r>
              <a:rPr lang="hr-HR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development	 </a:t>
            </a:r>
            <a:r>
              <a:rPr lang="hr-HR" sz="20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of</a:t>
            </a:r>
            <a:r>
              <a:rPr lang="hr-HR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a </a:t>
            </a:r>
            <a:r>
              <a:rPr lang="hr-HR" sz="20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tool</a:t>
            </a:r>
            <a:r>
              <a:rPr lang="hr-HR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for </a:t>
            </a:r>
            <a:r>
              <a:rPr lang="hr-HR" sz="20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assessing</a:t>
            </a:r>
            <a:r>
              <a:rPr lang="hr-HR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hr-HR" sz="20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cumulative</a:t>
            </a:r>
            <a:r>
              <a:rPr lang="hr-HR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hr-HR" sz="20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impacts</a:t>
            </a:r>
            <a:r>
              <a:rPr lang="hr-HR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hr-HR" sz="2000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related</a:t>
            </a:r>
            <a:r>
              <a:rPr lang="hr-HR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to marine</a:t>
            </a:r>
          </a:p>
          <a:p>
            <a:pPr marL="514350" indent="-514350">
              <a:buFont typeface="Arial" pitchFamily="34" charset="0"/>
              <a:buChar char="•"/>
            </a:pPr>
            <a:endParaRPr lang="hr-HR" sz="2000" dirty="0"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pPr marL="514350" indent="-514350">
              <a:buFont typeface="Arial" pitchFamily="34" charset="0"/>
              <a:buChar char="•"/>
            </a:pPr>
            <a:endParaRPr lang="en-US" sz="2000" dirty="0"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pic>
        <p:nvPicPr>
          <p:cNvPr id="14" name="Immagine 1" descr="C:\Users\giuponi.CORILANET\AppData\Local\Microsoft\Windows\Temporary Internet Files\Content.Outlook\WBMKSXDB\SUPREME_banner.jpg">
            <a:extLst>
              <a:ext uri="{FF2B5EF4-FFF2-40B4-BE49-F238E27FC236}">
                <a16:creationId xmlns:a16="http://schemas.microsoft.com/office/drawing/2014/main" id="{2EDEB816-22E2-4C84-8880-D5E94A588236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94950" y="4495165"/>
            <a:ext cx="6636385" cy="1169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183811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rgbClr val="00A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5234" y="3903947"/>
            <a:ext cx="4995349" cy="844551"/>
          </a:xfrm>
        </p:spPr>
        <p:txBody>
          <a:bodyPr lIns="0" rIns="0" bIns="234000" anchor="b">
            <a:no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Thank you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728122" y="4493683"/>
            <a:ext cx="7679263" cy="0"/>
          </a:xfrm>
          <a:prstGeom prst="line">
            <a:avLst/>
          </a:prstGeom>
          <a:ln w="12700" cmpd="sng">
            <a:solidFill>
              <a:schemeClr val="bg1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UNEnvironment_Logo_English_Short_whi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055" y="2135796"/>
            <a:ext cx="2495615" cy="1619656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5156201" y="4493684"/>
            <a:ext cx="3251184" cy="1296556"/>
          </a:xfrm>
        </p:spPr>
        <p:txBody>
          <a:bodyPr lIns="0" tIns="144000" rIns="0" anchor="t">
            <a:normAutofit/>
          </a:bodyPr>
          <a:lstStyle/>
          <a:p>
            <a:pPr algn="r"/>
            <a:r>
              <a:rPr lang="en-US" sz="900" dirty="0">
                <a:solidFill>
                  <a:srgbClr val="FFFFFF"/>
                </a:solidFill>
              </a:rPr>
              <a:t>..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728122" y="5790240"/>
            <a:ext cx="7679263" cy="0"/>
          </a:xfrm>
          <a:prstGeom prst="line">
            <a:avLst/>
          </a:prstGeom>
          <a:ln w="12700" cmpd="sng">
            <a:solidFill>
              <a:schemeClr val="bg1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ubtitle 2"/>
          <p:cNvSpPr txBox="1">
            <a:spLocks/>
          </p:cNvSpPr>
          <p:nvPr/>
        </p:nvSpPr>
        <p:spPr>
          <a:xfrm>
            <a:off x="728121" y="5814464"/>
            <a:ext cx="1899249" cy="597747"/>
          </a:xfrm>
          <a:prstGeom prst="rect">
            <a:avLst/>
          </a:prstGeom>
        </p:spPr>
        <p:txBody>
          <a:bodyPr vert="horz" lIns="0" tIns="144000" rIns="0" bIns="45713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 dirty="0">
                <a:solidFill>
                  <a:srgbClr val="FFFFFF"/>
                </a:solidFill>
              </a:rPr>
              <a:t>www.paprac.org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3192" y="2516863"/>
            <a:ext cx="931724" cy="93172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383" y="2424571"/>
            <a:ext cx="1566110" cy="112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7287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UNEnvironment_PPT_English_ver2</Template>
  <TotalTime>1249</TotalTime>
  <Words>472</Words>
  <Application>Microsoft Office PowerPoint</Application>
  <PresentationFormat>On-screen Show (4:3)</PresentationFormat>
  <Paragraphs>141</Paragraphs>
  <Slides>16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Calibri</vt:lpstr>
      <vt:lpstr>Roboto</vt:lpstr>
      <vt:lpstr>Roboto Black</vt:lpstr>
      <vt:lpstr>Roboto Regular</vt:lpstr>
      <vt:lpstr>Times New Roman</vt:lpstr>
      <vt:lpstr>Wingdings</vt:lpstr>
      <vt:lpstr>Office Theme</vt:lpstr>
      <vt:lpstr>1_Office Theme</vt:lpstr>
      <vt:lpstr>Using EcAp/IMAP indicators for MSP: Experience from Montenegro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>UNEP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Hoda Elturk</dc:creator>
  <cp:lastModifiedBy>Marina M</cp:lastModifiedBy>
  <cp:revision>99</cp:revision>
  <cp:lastPrinted>2018-01-16T13:01:55Z</cp:lastPrinted>
  <dcterms:created xsi:type="dcterms:W3CDTF">2017-03-01T11:35:34Z</dcterms:created>
  <dcterms:modified xsi:type="dcterms:W3CDTF">2018-01-17T11:52:58Z</dcterms:modified>
</cp:coreProperties>
</file>