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70" r:id="rId2"/>
    <p:sldId id="366" r:id="rId3"/>
    <p:sldId id="273" r:id="rId4"/>
    <p:sldId id="260" r:id="rId5"/>
    <p:sldId id="263" r:id="rId6"/>
    <p:sldId id="371" r:id="rId7"/>
    <p:sldId id="277" r:id="rId8"/>
    <p:sldId id="372" r:id="rId9"/>
    <p:sldId id="368" r:id="rId10"/>
    <p:sldId id="335" r:id="rId11"/>
    <p:sldId id="336" r:id="rId12"/>
    <p:sldId id="338" r:id="rId13"/>
    <p:sldId id="369" r:id="rId14"/>
    <p:sldId id="330" r:id="rId15"/>
    <p:sldId id="332" r:id="rId16"/>
    <p:sldId id="375" r:id="rId17"/>
    <p:sldId id="363" r:id="rId18"/>
    <p:sldId id="364" r:id="rId19"/>
    <p:sldId id="359" r:id="rId20"/>
    <p:sldId id="373" r:id="rId21"/>
  </p:sldIdLst>
  <p:sldSz cx="9144000" cy="5143500" type="screen16x9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pos="277">
          <p15:clr>
            <a:srgbClr val="A4A3A4"/>
          </p15:clr>
        </p15:guide>
        <p15:guide id="4" pos="549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8CFFF"/>
    <a:srgbClr val="04FC22"/>
    <a:srgbClr val="007C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07" autoAdjust="0"/>
    <p:restoredTop sz="79562" autoAdjust="0"/>
  </p:normalViewPr>
  <p:slideViewPr>
    <p:cSldViewPr>
      <p:cViewPr varScale="1">
        <p:scale>
          <a:sx n="77" d="100"/>
          <a:sy n="77" d="100"/>
        </p:scale>
        <p:origin x="522" y="54"/>
      </p:cViewPr>
      <p:guideLst>
        <p:guide orient="horz" pos="1620"/>
        <p:guide pos="2880"/>
        <p:guide pos="277"/>
        <p:guide pos="549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70" d="100"/>
          <a:sy n="70" d="100"/>
        </p:scale>
        <p:origin x="-360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337DB6-EE8C-4AE7-95C9-F32000B5ED8C}" type="datetime1">
              <a:rPr lang="en-US" smtClean="0"/>
              <a:t>1/18/2018</a:t>
            </a:fld>
            <a:endParaRPr lang="en-US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3861048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Swedish Agency for Marine and Water Management</a:t>
            </a:r>
            <a:endParaRPr lang="en-US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3592F5-30AD-4FBA-89F6-3F9CDE58E2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625715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fld id="{0B43C038-547B-4D80-B169-213F629D898E}" type="datetime1">
              <a:rPr lang="en-US" noProof="0" smtClean="0"/>
              <a:t>1/18/2018</a:t>
            </a:fld>
            <a:endParaRPr lang="en-US" noProof="0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332656" y="4343400"/>
            <a:ext cx="6192688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378904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noProof="0" smtClean="0"/>
              <a:t>Swedish Agency for Marine and Water Management</a:t>
            </a:r>
            <a:endParaRPr lang="en-US" noProof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84EC04-C6EE-44FF-8428-8BC21D36B1AA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624421165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265113" indent="0" algn="l" defTabSz="914400" rtl="0" eaLnBrk="1" latinLnBrk="0" hangingPunct="1">
      <a:defRPr sz="1200" kern="1200" baseline="0">
        <a:solidFill>
          <a:schemeClr val="tx1"/>
        </a:solidFill>
        <a:latin typeface="+mn-lt"/>
        <a:ea typeface="+mn-ea"/>
        <a:cs typeface="+mn-cs"/>
      </a:defRPr>
    </a:lvl2pPr>
    <a:lvl3pPr marL="542925" indent="0" algn="l" defTabSz="914400" rtl="0" eaLnBrk="1" latinLnBrk="0" hangingPunct="1">
      <a:defRPr sz="1200" kern="1200" baseline="0">
        <a:solidFill>
          <a:schemeClr val="tx1"/>
        </a:solidFill>
        <a:latin typeface="+mn-lt"/>
        <a:ea typeface="+mn-ea"/>
        <a:cs typeface="+mn-cs"/>
      </a:defRPr>
    </a:lvl3pPr>
    <a:lvl4pPr marL="808038" indent="0" algn="l" defTabSz="914400" rtl="0" eaLnBrk="1" latinLnBrk="0" hangingPunct="1">
      <a:defRPr sz="1200" kern="1200" baseline="0">
        <a:solidFill>
          <a:schemeClr val="tx1"/>
        </a:solidFill>
        <a:latin typeface="+mn-lt"/>
        <a:ea typeface="+mn-ea"/>
        <a:cs typeface="+mn-cs"/>
      </a:defRPr>
    </a:lvl4pPr>
    <a:lvl5pPr marL="1073150" indent="0" algn="l" defTabSz="914400" rtl="0" eaLnBrk="1" latinLnBrk="0" hangingPunct="1">
      <a:defRPr sz="1200" kern="1200" baseline="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B43C038-547B-4D80-B169-213F629D898E}" type="datetime1">
              <a:rPr lang="en-US" noProof="0" smtClean="0"/>
              <a:t>1/18/2018</a:t>
            </a:fld>
            <a:endParaRPr lang="en-US" noProof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Swedish Agency for Marine and Water Management</a:t>
            </a:r>
            <a:endParaRPr lang="en-US" noProof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4EC04-C6EE-44FF-8428-8BC21D36B1AA}" type="slidenum">
              <a:rPr lang="en-US" noProof="0" smtClean="0"/>
              <a:t>5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149521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B43C038-547B-4D80-B169-213F629D898E}" type="datetime1">
              <a:rPr lang="en-US" noProof="0" smtClean="0"/>
              <a:t>1/18/2018</a:t>
            </a:fld>
            <a:endParaRPr lang="en-US" noProof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Swedish Agency for Marine and Water Management</a:t>
            </a:r>
            <a:endParaRPr lang="en-US" noProof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4EC04-C6EE-44FF-8428-8BC21D36B1AA}" type="slidenum">
              <a:rPr lang="en-US" noProof="0" smtClean="0"/>
              <a:t>8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6853498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B43C038-547B-4D80-B169-213F629D898E}" type="datetime1">
              <a:rPr lang="en-US" noProof="0" smtClean="0"/>
              <a:t>1/18/2018</a:t>
            </a:fld>
            <a:endParaRPr lang="en-US" noProof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Swedish Agency for Marine and Water Management</a:t>
            </a:r>
            <a:endParaRPr lang="en-US" noProof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4EC04-C6EE-44FF-8428-8BC21D36B1AA}" type="slidenum">
              <a:rPr lang="en-US" noProof="0" smtClean="0"/>
              <a:t>9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66996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B43C038-547B-4D80-B169-213F629D898E}" type="datetime1">
              <a:rPr lang="en-US" noProof="0" smtClean="0"/>
              <a:t>1/18/2018</a:t>
            </a:fld>
            <a:endParaRPr lang="en-US" noProof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Swedish Agency for Marine and Water Management</a:t>
            </a:r>
            <a:endParaRPr lang="en-US" noProof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4EC04-C6EE-44FF-8428-8BC21D36B1AA}" type="slidenum">
              <a:rPr lang="en-US" noProof="0" smtClean="0"/>
              <a:t>13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4345386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B43C038-547B-4D80-B169-213F629D898E}" type="datetime1">
              <a:rPr lang="en-US" noProof="0" smtClean="0"/>
              <a:t>1/18/2018</a:t>
            </a:fld>
            <a:endParaRPr lang="en-US" noProof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Swedish Agency for Marine and Water Management</a:t>
            </a:r>
            <a:endParaRPr lang="en-US" noProof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4EC04-C6EE-44FF-8428-8BC21D36B1AA}" type="slidenum">
              <a:rPr lang="en-US" noProof="0" smtClean="0"/>
              <a:t>14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27045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B43C038-547B-4D80-B169-213F629D898E}" type="datetime1">
              <a:rPr lang="en-US" noProof="0" smtClean="0"/>
              <a:t>1/18/2018</a:t>
            </a:fld>
            <a:endParaRPr lang="en-US" noProof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Swedish Agency for Marine and Water Management</a:t>
            </a:r>
            <a:endParaRPr lang="en-US" noProof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4EC04-C6EE-44FF-8428-8BC21D36B1AA}" type="slidenum">
              <a:rPr lang="en-US" noProof="0" smtClean="0"/>
              <a:t>16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249905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B43C038-547B-4D80-B169-213F629D898E}" type="datetime1">
              <a:rPr lang="en-US" noProof="0" smtClean="0"/>
              <a:t>1/18/2018</a:t>
            </a:fld>
            <a:endParaRPr lang="en-US" noProof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Swedish Agency for Marine and Water Management</a:t>
            </a:r>
            <a:endParaRPr lang="en-US" noProof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4EC04-C6EE-44FF-8428-8BC21D36B1AA}" type="slidenum">
              <a:rPr lang="en-US" noProof="0" smtClean="0"/>
              <a:t>17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514012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err="1" smtClean="0"/>
              <a:t>Implement</a:t>
            </a:r>
            <a:r>
              <a:rPr lang="sv-SE" dirty="0" smtClean="0"/>
              <a:t> the </a:t>
            </a:r>
            <a:r>
              <a:rPr lang="sv-SE" dirty="0" err="1" smtClean="0"/>
              <a:t>Ecosystem</a:t>
            </a:r>
            <a:r>
              <a:rPr lang="sv-SE" dirty="0" smtClean="0"/>
              <a:t> Approach</a:t>
            </a:r>
          </a:p>
          <a:p>
            <a:r>
              <a:rPr lang="sv-SE" dirty="0" err="1" smtClean="0"/>
              <a:t>Integrate</a:t>
            </a:r>
            <a:r>
              <a:rPr lang="sv-SE" dirty="0" smtClean="0"/>
              <a:t> </a:t>
            </a:r>
            <a:r>
              <a:rPr lang="sv-SE" dirty="0" err="1" smtClean="0"/>
              <a:t>environmental</a:t>
            </a:r>
            <a:r>
              <a:rPr lang="sv-SE" dirty="0" smtClean="0"/>
              <a:t> </a:t>
            </a:r>
            <a:r>
              <a:rPr lang="sv-SE" dirty="0" err="1" smtClean="0"/>
              <a:t>considerations</a:t>
            </a:r>
            <a:r>
              <a:rPr lang="sv-SE" dirty="0" smtClean="0"/>
              <a:t> in planning</a:t>
            </a:r>
          </a:p>
          <a:p>
            <a:r>
              <a:rPr lang="sv-SE" dirty="0" err="1" smtClean="0"/>
              <a:t>Carry</a:t>
            </a:r>
            <a:r>
              <a:rPr lang="sv-SE" dirty="0" smtClean="0"/>
              <a:t> </a:t>
            </a:r>
            <a:r>
              <a:rPr lang="sv-SE" dirty="0" err="1" smtClean="0"/>
              <a:t>out</a:t>
            </a:r>
            <a:r>
              <a:rPr lang="sv-SE" dirty="0" smtClean="0"/>
              <a:t> </a:t>
            </a:r>
            <a:r>
              <a:rPr lang="sv-SE" dirty="0" err="1" smtClean="0"/>
              <a:t>great</a:t>
            </a:r>
            <a:r>
              <a:rPr lang="sv-SE" dirty="0" smtClean="0"/>
              <a:t> </a:t>
            </a:r>
            <a:r>
              <a:rPr lang="sv-SE" dirty="0" err="1" smtClean="0"/>
              <a:t>Strategic</a:t>
            </a:r>
            <a:r>
              <a:rPr lang="sv-SE" dirty="0" smtClean="0"/>
              <a:t> </a:t>
            </a:r>
            <a:r>
              <a:rPr lang="sv-SE" dirty="0" err="1" smtClean="0"/>
              <a:t>Environmental</a:t>
            </a:r>
            <a:r>
              <a:rPr lang="sv-SE" dirty="0" smtClean="0"/>
              <a:t> </a:t>
            </a:r>
            <a:r>
              <a:rPr lang="sv-SE" dirty="0" err="1" smtClean="0"/>
              <a:t>Assessments</a:t>
            </a:r>
            <a:endParaRPr lang="sv-SE" dirty="0" smtClean="0"/>
          </a:p>
          <a:p>
            <a:r>
              <a:rPr lang="sv-SE" dirty="0" smtClean="0"/>
              <a:t>Link </a:t>
            </a:r>
            <a:r>
              <a:rPr lang="sv-SE" dirty="0" err="1" smtClean="0"/>
              <a:t>between</a:t>
            </a:r>
            <a:r>
              <a:rPr lang="sv-SE" dirty="0" smtClean="0"/>
              <a:t> MSP and MSFD</a:t>
            </a:r>
          </a:p>
          <a:p>
            <a:r>
              <a:rPr lang="sv-SE" dirty="0" err="1" smtClean="0"/>
              <a:t>Good</a:t>
            </a:r>
            <a:r>
              <a:rPr lang="sv-SE" dirty="0" smtClean="0"/>
              <a:t> </a:t>
            </a:r>
            <a:r>
              <a:rPr lang="sv-SE" dirty="0" err="1" smtClean="0"/>
              <a:t>organized</a:t>
            </a:r>
            <a:r>
              <a:rPr lang="sv-SE" dirty="0" smtClean="0"/>
              <a:t> spatial data on </a:t>
            </a:r>
            <a:r>
              <a:rPr lang="sv-SE" dirty="0" err="1" smtClean="0"/>
              <a:t>ecosystem</a:t>
            </a:r>
            <a:r>
              <a:rPr lang="sv-SE" dirty="0" smtClean="0"/>
              <a:t> and </a:t>
            </a:r>
            <a:r>
              <a:rPr lang="sv-SE" dirty="0" err="1" smtClean="0"/>
              <a:t>pressures</a:t>
            </a:r>
            <a:endParaRPr lang="sv-SE" dirty="0" smtClean="0"/>
          </a:p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B43C038-547B-4D80-B169-213F629D898E}" type="datetime1">
              <a:rPr lang="en-US" noProof="0" smtClean="0"/>
              <a:t>1/18/2018</a:t>
            </a:fld>
            <a:endParaRPr lang="en-US" noProof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Swedish Agency for Marine and Water Management</a:t>
            </a:r>
            <a:endParaRPr lang="en-US" noProof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4EC04-C6EE-44FF-8428-8BC21D36B1AA}" type="slidenum">
              <a:rPr lang="en-US" noProof="0" smtClean="0"/>
              <a:t>20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529512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763712" y="583234"/>
            <a:ext cx="5616000" cy="1102519"/>
          </a:xfr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sv-SE" noProof="0" smtClean="0"/>
              <a:t>Klicka här för att ändra format</a:t>
            </a:r>
            <a:endParaRPr lang="en-GB" noProof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763712" y="1872000"/>
            <a:ext cx="5616000" cy="1314450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noProof="0" smtClean="0"/>
              <a:t>Klicka om du vill redigera mall för underrubrikformat</a:t>
            </a:r>
            <a:endParaRPr lang="en-GB" noProof="0"/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1763688" y="4400725"/>
            <a:ext cx="4680520" cy="252000"/>
          </a:xfrm>
        </p:spPr>
        <p:txBody>
          <a:bodyPr wrap="none" tIns="0" bIns="0" anchor="ctr" anchorCtr="0">
            <a:noAutofit/>
          </a:bodyPr>
          <a:lstStyle>
            <a:lvl1pPr marL="0" indent="0">
              <a:buNone/>
              <a:defRPr sz="1200"/>
            </a:lvl1pPr>
            <a:lvl2pPr marL="180363" indent="0">
              <a:buNone/>
              <a:defRPr/>
            </a:lvl2pPr>
            <a:lvl3pPr marL="360362" indent="0">
              <a:buNone/>
              <a:defRPr/>
            </a:lvl3pPr>
            <a:lvl4pPr marL="539750" indent="0">
              <a:buNone/>
              <a:defRPr/>
            </a:lvl4pPr>
            <a:lvl5pPr marL="720000" indent="0">
              <a:buNone/>
              <a:defRPr/>
            </a:lvl5pPr>
          </a:lstStyle>
          <a:p>
            <a:pPr lvl="0"/>
            <a:r>
              <a:rPr lang="en-GB" noProof="0" smtClean="0"/>
              <a:t>Name</a:t>
            </a:r>
          </a:p>
        </p:txBody>
      </p:sp>
      <p:sp>
        <p:nvSpPr>
          <p:cNvPr id="9" name="Platshållare för text 7"/>
          <p:cNvSpPr>
            <a:spLocks noGrp="1"/>
          </p:cNvSpPr>
          <p:nvPr>
            <p:ph type="body" sz="quarter" idx="11" hasCustomPrompt="1"/>
          </p:nvPr>
        </p:nvSpPr>
        <p:spPr>
          <a:xfrm>
            <a:off x="1763688" y="4646613"/>
            <a:ext cx="4680520" cy="252000"/>
          </a:xfrm>
        </p:spPr>
        <p:txBody>
          <a:bodyPr wrap="none" tIns="0" bIns="0" anchor="ctr" anchorCtr="0">
            <a:noAutofit/>
          </a:bodyPr>
          <a:lstStyle>
            <a:lvl1pPr marL="0" indent="0">
              <a:buNone/>
              <a:defRPr sz="1200"/>
            </a:lvl1pPr>
            <a:lvl2pPr marL="180363" indent="0">
              <a:buNone/>
              <a:defRPr/>
            </a:lvl2pPr>
            <a:lvl3pPr marL="360362" indent="0">
              <a:buNone/>
              <a:defRPr/>
            </a:lvl3pPr>
            <a:lvl4pPr marL="539750" indent="0">
              <a:buNone/>
              <a:defRPr/>
            </a:lvl4pPr>
            <a:lvl5pPr marL="720000" indent="0">
              <a:buNone/>
              <a:defRPr/>
            </a:lvl5pPr>
          </a:lstStyle>
          <a:p>
            <a:pPr lvl="0"/>
            <a:r>
              <a:rPr lang="en-GB" noProof="0" smtClean="0"/>
              <a:t>E-mailaddress</a:t>
            </a:r>
          </a:p>
        </p:txBody>
      </p:sp>
    </p:spTree>
    <p:extLst>
      <p:ext uri="{BB962C8B-B14F-4D97-AF65-F5344CB8AC3E}">
        <p14:creationId xmlns:p14="http://schemas.microsoft.com/office/powerpoint/2010/main" val="14118144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noProof="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noProof="0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AC567-239A-4983-A5AE-8A3FB0BD9149}" type="datetime1">
              <a:rPr lang="en-US" noProof="0" smtClean="0"/>
              <a:t>1/18/2018</a:t>
            </a:fld>
            <a:endParaRPr lang="en-US" noProof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Presentation title                                                   Name</a:t>
            </a:r>
            <a:endParaRPr lang="en-US" noProof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9ADA9-B8AF-40A6-8885-4ED779507B06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266257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noProof="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338400" y="1924049"/>
            <a:ext cx="4104000" cy="2663825"/>
          </a:xfrm>
        </p:spPr>
        <p:txBody>
          <a:bodyPr/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200"/>
            </a:lvl3pPr>
            <a:lvl4pPr>
              <a:defRPr sz="1200"/>
            </a:lvl4pPr>
            <a:lvl5pPr>
              <a:defRPr sz="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94400" y="1924049"/>
            <a:ext cx="4104000" cy="2663825"/>
          </a:xfrm>
        </p:spPr>
        <p:txBody>
          <a:bodyPr/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200"/>
            </a:lvl3pPr>
            <a:lvl4pPr>
              <a:defRPr sz="1200"/>
            </a:lvl4pPr>
            <a:lvl5pPr>
              <a:defRPr sz="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7350B-80E3-4B22-BC50-0B96CB048203}" type="datetime1">
              <a:rPr lang="en-US" noProof="0" smtClean="0"/>
              <a:t>1/18/2018</a:t>
            </a:fld>
            <a:endParaRPr lang="en-US" noProof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Presentation title                                                   Name</a:t>
            </a:r>
            <a:endParaRPr lang="en-US" noProof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9ADA9-B8AF-40A6-8885-4ED779507B06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99840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49251" y="497372"/>
            <a:ext cx="6599238" cy="1087128"/>
          </a:xfrm>
        </p:spPr>
        <p:txBody>
          <a:bodyPr/>
          <a:lstStyle>
            <a:lvl1pPr>
              <a:lnSpc>
                <a:spcPct val="100000"/>
              </a:lnSpc>
              <a:defRPr sz="3600"/>
            </a:lvl1pPr>
          </a:lstStyle>
          <a:p>
            <a:r>
              <a:rPr lang="sv-SE" smtClean="0"/>
              <a:t>Klicka här för att ändra format</a:t>
            </a:r>
            <a:endParaRPr lang="en-US" noProof="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E2098-11C7-4A13-A7BB-F7C87C795887}" type="datetime1">
              <a:rPr lang="en-US" noProof="0" smtClean="0"/>
              <a:t>1/18/2018</a:t>
            </a:fld>
            <a:endParaRPr lang="en-US" noProof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Presentation title                                                   Name</a:t>
            </a:r>
            <a:endParaRPr lang="en-US" noProof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9ADA9-B8AF-40A6-8885-4ED779507B06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53119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noProof="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20C66-DA94-428A-97D7-7B82EC09CD5B}" type="datetime1">
              <a:rPr lang="en-US" noProof="0" smtClean="0"/>
              <a:t>1/18/2018</a:t>
            </a:fld>
            <a:endParaRPr lang="en-US" noProof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Presentation title                                                   Name</a:t>
            </a:r>
            <a:endParaRPr lang="en-US" noProof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9ADA9-B8AF-40A6-8885-4ED779507B06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252938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160F3-F7A9-4C8E-BFB0-16100327E64C}" type="datetime1">
              <a:rPr lang="en-US" noProof="0" smtClean="0"/>
              <a:t>1/18/2018</a:t>
            </a:fld>
            <a:endParaRPr lang="en-US" noProof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Presentation title                                                   Name</a:t>
            </a:r>
            <a:endParaRPr lang="en-US" noProof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9ADA9-B8AF-40A6-8885-4ED779507B06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23351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 bild med logotyp (gul/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69148" y="4164238"/>
            <a:ext cx="2247342" cy="672845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  <a:lvl2pPr marL="180363" indent="0">
              <a:buNone/>
              <a:defRPr sz="1400"/>
            </a:lvl2pPr>
            <a:lvl3pPr marL="360362" indent="0">
              <a:buNone/>
              <a:defRPr sz="1100"/>
            </a:lvl3pPr>
            <a:lvl4pPr marL="539750" indent="0">
              <a:buNone/>
              <a:defRPr sz="1000"/>
            </a:lvl4pPr>
            <a:lvl5pPr marL="720000" indent="0">
              <a:buNone/>
              <a:defRPr sz="500"/>
            </a:lvl5pPr>
          </a:lstStyle>
          <a:p>
            <a:pPr lvl="0"/>
            <a:r>
              <a:rPr lang="sv-SE" dirty="0" smtClean="0"/>
              <a:t>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11269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 bild med logotyp (grå/svar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69148" y="4164238"/>
            <a:ext cx="2247342" cy="672845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000"/>
            </a:lvl1pPr>
            <a:lvl2pPr marL="180363" indent="0">
              <a:buNone/>
              <a:defRPr sz="900"/>
            </a:lvl2pPr>
            <a:lvl3pPr marL="360362" indent="0">
              <a:buNone/>
              <a:defRPr sz="700"/>
            </a:lvl3pPr>
            <a:lvl4pPr marL="539750" indent="0">
              <a:buNone/>
              <a:defRPr sz="500"/>
            </a:lvl4pPr>
            <a:lvl5pPr marL="720000" indent="0">
              <a:buNone/>
              <a:defRPr sz="100"/>
            </a:lvl5pPr>
          </a:lstStyle>
          <a:p>
            <a:pPr lvl="0"/>
            <a:r>
              <a:rPr lang="sv-SE" dirty="0" smtClean="0"/>
              <a:t>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050962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- Alternativ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763712" y="583234"/>
            <a:ext cx="5616000" cy="1102519"/>
          </a:xfr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noProof="0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763712" y="1872000"/>
            <a:ext cx="5616000" cy="1314450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om du vill redigera mall för underrubrikformat</a:t>
            </a:r>
            <a:endParaRPr lang="en-US" noProof="0" dirty="0"/>
          </a:p>
        </p:txBody>
      </p:sp>
      <p:sp>
        <p:nvSpPr>
          <p:cNvPr id="7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1763688" y="4400725"/>
            <a:ext cx="4680520" cy="252000"/>
          </a:xfrm>
        </p:spPr>
        <p:txBody>
          <a:bodyPr wrap="none" tIns="0" bIns="0" anchor="ctr" anchorCtr="0">
            <a:no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 marL="180363" indent="0">
              <a:buNone/>
              <a:defRPr/>
            </a:lvl2pPr>
            <a:lvl3pPr marL="360362" indent="0">
              <a:buNone/>
              <a:defRPr/>
            </a:lvl3pPr>
            <a:lvl4pPr marL="539750" indent="0">
              <a:buNone/>
              <a:defRPr/>
            </a:lvl4pPr>
            <a:lvl5pPr marL="720000" indent="0">
              <a:buNone/>
              <a:defRPr/>
            </a:lvl5pPr>
          </a:lstStyle>
          <a:p>
            <a:pPr lvl="0"/>
            <a:r>
              <a:rPr lang="en-GB" noProof="0" smtClean="0"/>
              <a:t>Name</a:t>
            </a:r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1" hasCustomPrompt="1"/>
          </p:nvPr>
        </p:nvSpPr>
        <p:spPr>
          <a:xfrm>
            <a:off x="1763688" y="4646613"/>
            <a:ext cx="4680520" cy="252000"/>
          </a:xfrm>
        </p:spPr>
        <p:txBody>
          <a:bodyPr wrap="none" tIns="0" bIns="0" anchor="ctr" anchorCtr="0">
            <a:no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 marL="180363" indent="0">
              <a:buNone/>
              <a:defRPr/>
            </a:lvl2pPr>
            <a:lvl3pPr marL="360362" indent="0">
              <a:buNone/>
              <a:defRPr/>
            </a:lvl3pPr>
            <a:lvl4pPr marL="539750" indent="0">
              <a:buNone/>
              <a:defRPr/>
            </a:lvl4pPr>
            <a:lvl5pPr marL="720000" indent="0">
              <a:buNone/>
              <a:defRPr/>
            </a:lvl5pPr>
          </a:lstStyle>
          <a:p>
            <a:pPr lvl="0"/>
            <a:r>
              <a:rPr lang="en-GB" noProof="0" smtClean="0"/>
              <a:t>E-mailaddress</a:t>
            </a:r>
          </a:p>
        </p:txBody>
      </p:sp>
    </p:spTree>
    <p:extLst>
      <p:ext uri="{BB962C8B-B14F-4D97-AF65-F5344CB8AC3E}">
        <p14:creationId xmlns:p14="http://schemas.microsoft.com/office/powerpoint/2010/main" val="195364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338400" y="669600"/>
            <a:ext cx="6599053" cy="900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sv-SE" smtClean="0"/>
              <a:t>Klicka här för att ändra format</a:t>
            </a:r>
            <a:endParaRPr lang="en-US" noProof="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338400" y="1916750"/>
            <a:ext cx="8460000" cy="26709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noProof="0" dirty="0"/>
          </a:p>
        </p:txBody>
      </p:sp>
      <p:cxnSp>
        <p:nvCxnSpPr>
          <p:cNvPr id="8" name="Rak 7"/>
          <p:cNvCxnSpPr/>
          <p:nvPr userDrawn="1"/>
        </p:nvCxnSpPr>
        <p:spPr>
          <a:xfrm>
            <a:off x="430171" y="4787406"/>
            <a:ext cx="82809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339440" y="4790478"/>
            <a:ext cx="1352239" cy="18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tx1"/>
                </a:solidFill>
              </a:defRPr>
            </a:lvl1pPr>
          </a:lstStyle>
          <a:p>
            <a:fld id="{144E2D7B-6578-40F2-A882-D398DECCB974}" type="datetime1">
              <a:rPr lang="en-US" noProof="0" smtClean="0"/>
              <a:t>1/18/2018</a:t>
            </a:fld>
            <a:endParaRPr lang="en-US" noProof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763688" y="4790508"/>
            <a:ext cx="6264696" cy="18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Presentation title                                                   Name</a:t>
            </a:r>
            <a:endParaRPr lang="en-US" noProof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100392" y="4790508"/>
            <a:ext cx="707794" cy="18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>
                <a:solidFill>
                  <a:schemeClr val="tx1"/>
                </a:solidFill>
              </a:defRPr>
            </a:lvl1pPr>
          </a:lstStyle>
          <a:p>
            <a:fld id="{0789ADA9-B8AF-40A6-8885-4ED779507B06}" type="slidenum">
              <a:rPr lang="en-US" noProof="0" smtClean="0"/>
              <a:pPr/>
              <a:t>‹#›</a:t>
            </a:fld>
            <a:endParaRPr lang="en-US" noProof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363021"/>
            <a:ext cx="1766320" cy="528829"/>
          </a:xfrm>
          <a:prstGeom prst="rect">
            <a:avLst/>
          </a:prstGeom>
        </p:spPr>
      </p:pic>
      <p:sp>
        <p:nvSpPr>
          <p:cNvPr id="9" name="textruta 8"/>
          <p:cNvSpPr txBox="1"/>
          <p:nvPr userDrawn="1"/>
        </p:nvSpPr>
        <p:spPr>
          <a:xfrm>
            <a:off x="1747096" y="5236046"/>
            <a:ext cx="547260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b="1" i="0" noProof="0" dirty="0" smtClean="0"/>
              <a:t>To change/update/remove ”Presentation</a:t>
            </a:r>
            <a:r>
              <a:rPr lang="en-US" sz="700" b="1" i="0" baseline="0" noProof="0" dirty="0" smtClean="0"/>
              <a:t> title</a:t>
            </a:r>
            <a:r>
              <a:rPr lang="en-US" sz="700" b="1" i="0" noProof="0" dirty="0" smtClean="0"/>
              <a:t>” and ”Name” in the footer, go to ”Insert –  Header</a:t>
            </a:r>
            <a:r>
              <a:rPr lang="en-US" sz="700" b="1" i="0" baseline="0" noProof="0" dirty="0" smtClean="0"/>
              <a:t> &amp; Footer</a:t>
            </a:r>
            <a:r>
              <a:rPr lang="en-US" sz="700" b="1" i="0" noProof="0" dirty="0" smtClean="0"/>
              <a:t>” </a:t>
            </a:r>
            <a:endParaRPr lang="en-US" sz="700" b="1" i="0" noProof="0" dirty="0"/>
          </a:p>
        </p:txBody>
      </p:sp>
    </p:spTree>
    <p:extLst>
      <p:ext uri="{BB962C8B-B14F-4D97-AF65-F5344CB8AC3E}">
        <p14:creationId xmlns:p14="http://schemas.microsoft.com/office/powerpoint/2010/main" val="162033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6" r:id="rId4"/>
    <p:sldLayoutId id="2147483654" r:id="rId5"/>
    <p:sldLayoutId id="2147483655" r:id="rId6"/>
    <p:sldLayoutId id="2147483658" r:id="rId7"/>
    <p:sldLayoutId id="2147483660" r:id="rId8"/>
    <p:sldLayoutId id="2147483657" r:id="rId9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>
          <a:solidFill>
            <a:srgbClr val="007CC8"/>
          </a:solidFill>
          <a:latin typeface="+mj-lt"/>
          <a:ea typeface="+mj-ea"/>
          <a:cs typeface="+mj-cs"/>
        </a:defRPr>
      </a:lvl1pPr>
    </p:titleStyle>
    <p:bodyStyle>
      <a:lvl1pPr marL="179388" indent="-179388" algn="l" defTabSz="914400" rtl="0" eaLnBrk="1" latinLnBrk="0" hangingPunct="1">
        <a:lnSpc>
          <a:spcPct val="100000"/>
        </a:lnSpc>
        <a:spcBef>
          <a:spcPts val="800"/>
        </a:spcBef>
        <a:buClr>
          <a:srgbClr val="4CB48A"/>
        </a:buClr>
        <a:buFont typeface="Arial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80000" algn="l" defTabSz="914400" rtl="0" eaLnBrk="1" latinLnBrk="0" hangingPunct="1">
        <a:lnSpc>
          <a:spcPct val="100000"/>
        </a:lnSpc>
        <a:spcBef>
          <a:spcPts val="800"/>
        </a:spcBef>
        <a:buClr>
          <a:srgbClr val="4CB48A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39750" indent="-179388" algn="l" defTabSz="914400" rtl="0" eaLnBrk="1" latinLnBrk="0" hangingPunct="1">
        <a:lnSpc>
          <a:spcPct val="100000"/>
        </a:lnSpc>
        <a:spcBef>
          <a:spcPts val="800"/>
        </a:spcBef>
        <a:buClr>
          <a:srgbClr val="4CB48A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725" indent="-180975" algn="l" defTabSz="914400" rtl="0" eaLnBrk="1" latinLnBrk="0" hangingPunct="1">
        <a:lnSpc>
          <a:spcPct val="100000"/>
        </a:lnSpc>
        <a:spcBef>
          <a:spcPts val="600"/>
        </a:spcBef>
        <a:buClr>
          <a:srgbClr val="4CB48A"/>
        </a:buClr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Clr>
          <a:srgbClr val="4CB48A"/>
        </a:buClr>
        <a:buFont typeface="Arial" pitchFamily="34" charset="0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12" Type="http://schemas.openxmlformats.org/officeDocument/2006/relationships/image" Target="../media/image20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png"/><Relationship Id="rId9" Type="http://schemas.openxmlformats.org/officeDocument/2006/relationships/image" Target="../media/image17.jpeg"/><Relationship Id="rId1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9ADA9-B8AF-40A6-8885-4ED779507B06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79662"/>
            <a:ext cx="4122343" cy="4032448"/>
          </a:xfrm>
          <a:prstGeom prst="rect">
            <a:avLst/>
          </a:prstGeom>
        </p:spPr>
      </p:pic>
      <p:sp>
        <p:nvSpPr>
          <p:cNvPr id="3" name="Rektangel 2"/>
          <p:cNvSpPr/>
          <p:nvPr/>
        </p:nvSpPr>
        <p:spPr>
          <a:xfrm>
            <a:off x="-36512" y="4612110"/>
            <a:ext cx="9289032" cy="479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smtClean="0"/>
          </a:p>
        </p:txBody>
      </p:sp>
      <p:sp>
        <p:nvSpPr>
          <p:cNvPr id="7" name="Platshållare för innehåll 2"/>
          <p:cNvSpPr txBox="1">
            <a:spLocks/>
          </p:cNvSpPr>
          <p:nvPr/>
        </p:nvSpPr>
        <p:spPr>
          <a:xfrm>
            <a:off x="5508104" y="1099206"/>
            <a:ext cx="4343690" cy="1512168"/>
          </a:xfrm>
          <a:prstGeom prst="rect">
            <a:avLst/>
          </a:prstGeom>
        </p:spPr>
        <p:txBody>
          <a:bodyPr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rgbClr val="4CB48A"/>
              </a:buClr>
              <a:buFont typeface="Arial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363" indent="-180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rgbClr val="4CB48A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79388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rgbClr val="4CB48A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725" indent="-180975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CB48A"/>
              </a:buClr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CB48A"/>
              </a:buClr>
              <a:buFont typeface="Arial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 dirty="0" smtClean="0">
                <a:solidFill>
                  <a:schemeClr val="accent3">
                    <a:lumMod val="10000"/>
                    <a:lumOff val="90000"/>
                  </a:schemeClr>
                </a:solidFill>
              </a:rPr>
              <a:t>Symphony</a:t>
            </a:r>
            <a:r>
              <a:rPr lang="en-US" sz="1400" dirty="0" smtClean="0">
                <a:solidFill>
                  <a:schemeClr val="accent3">
                    <a:lumMod val="10000"/>
                    <a:lumOff val="90000"/>
                  </a:schemeClr>
                </a:solidFill>
              </a:rPr>
              <a:t> (Zara Larsson)</a:t>
            </a:r>
          </a:p>
          <a:p>
            <a:pPr marL="0" indent="0">
              <a:buNone/>
            </a:pPr>
            <a:r>
              <a:rPr lang="en-US" sz="1200" i="1" dirty="0">
                <a:solidFill>
                  <a:schemeClr val="accent3">
                    <a:lumMod val="10000"/>
                    <a:lumOff val="90000"/>
                  </a:schemeClr>
                </a:solidFill>
              </a:rPr>
              <a:t>I've been hearing </a:t>
            </a:r>
            <a:r>
              <a:rPr lang="en-US" sz="1200" b="1" i="1" dirty="0">
                <a:solidFill>
                  <a:schemeClr val="accent3">
                    <a:lumMod val="10000"/>
                    <a:lumOff val="90000"/>
                  </a:schemeClr>
                </a:solidFill>
              </a:rPr>
              <a:t>symphonies</a:t>
            </a:r>
            <a:r>
              <a:rPr lang="en-US" sz="1200" i="1" dirty="0">
                <a:solidFill>
                  <a:schemeClr val="accent3">
                    <a:lumMod val="10000"/>
                    <a:lumOff val="90000"/>
                  </a:schemeClr>
                </a:solidFill>
              </a:rPr>
              <a:t/>
            </a:r>
            <a:br>
              <a:rPr lang="en-US" sz="1200" i="1" dirty="0">
                <a:solidFill>
                  <a:schemeClr val="accent3">
                    <a:lumMod val="10000"/>
                    <a:lumOff val="90000"/>
                  </a:schemeClr>
                </a:solidFill>
              </a:rPr>
            </a:br>
            <a:r>
              <a:rPr lang="en-US" sz="1200" i="1" dirty="0">
                <a:solidFill>
                  <a:schemeClr val="accent3">
                    <a:lumMod val="10000"/>
                    <a:lumOff val="90000"/>
                  </a:schemeClr>
                </a:solidFill>
              </a:rPr>
              <a:t>Before all I heard was silence</a:t>
            </a:r>
            <a:br>
              <a:rPr lang="en-US" sz="1200" i="1" dirty="0">
                <a:solidFill>
                  <a:schemeClr val="accent3">
                    <a:lumMod val="10000"/>
                    <a:lumOff val="90000"/>
                  </a:schemeClr>
                </a:solidFill>
              </a:rPr>
            </a:br>
            <a:r>
              <a:rPr lang="en-US" sz="1200" i="1" dirty="0">
                <a:solidFill>
                  <a:schemeClr val="accent3">
                    <a:lumMod val="10000"/>
                    <a:lumOff val="90000"/>
                  </a:schemeClr>
                </a:solidFill>
              </a:rPr>
              <a:t>A rhapsody for you </a:t>
            </a:r>
            <a:r>
              <a:rPr lang="en-US" sz="1200" i="1" dirty="0" smtClean="0">
                <a:solidFill>
                  <a:schemeClr val="accent3">
                    <a:lumMod val="10000"/>
                    <a:lumOff val="90000"/>
                  </a:schemeClr>
                </a:solidFill>
              </a:rPr>
              <a:t>and </a:t>
            </a:r>
            <a:r>
              <a:rPr lang="en-US" sz="1200" i="1" dirty="0">
                <a:solidFill>
                  <a:schemeClr val="accent3">
                    <a:lumMod val="10000"/>
                    <a:lumOff val="90000"/>
                  </a:schemeClr>
                </a:solidFill>
              </a:rPr>
              <a:t>me</a:t>
            </a:r>
            <a:br>
              <a:rPr lang="en-US" sz="1200" i="1" dirty="0">
                <a:solidFill>
                  <a:schemeClr val="accent3">
                    <a:lumMod val="10000"/>
                    <a:lumOff val="90000"/>
                  </a:schemeClr>
                </a:solidFill>
              </a:rPr>
            </a:br>
            <a:r>
              <a:rPr lang="en-US" sz="1200" i="1" dirty="0">
                <a:solidFill>
                  <a:schemeClr val="accent3">
                    <a:lumMod val="10000"/>
                    <a:lumOff val="90000"/>
                  </a:schemeClr>
                </a:solidFill>
              </a:rPr>
              <a:t>And every melody is </a:t>
            </a:r>
            <a:r>
              <a:rPr lang="en-US" sz="1200" i="1" dirty="0" smtClean="0">
                <a:solidFill>
                  <a:schemeClr val="accent3">
                    <a:lumMod val="10000"/>
                    <a:lumOff val="90000"/>
                  </a:schemeClr>
                </a:solidFill>
              </a:rPr>
              <a:t>timeless</a:t>
            </a:r>
          </a:p>
          <a:p>
            <a:pPr marL="0" indent="0">
              <a:buNone/>
            </a:pPr>
            <a:r>
              <a:rPr lang="en-US" sz="1200" i="1" dirty="0" smtClean="0">
                <a:solidFill>
                  <a:schemeClr val="accent3">
                    <a:lumMod val="10000"/>
                    <a:lumOff val="90000"/>
                  </a:schemeClr>
                </a:solidFill>
              </a:rPr>
              <a:t>Life </a:t>
            </a:r>
            <a:r>
              <a:rPr lang="en-US" sz="1200" i="1" dirty="0">
                <a:solidFill>
                  <a:schemeClr val="accent3">
                    <a:lumMod val="10000"/>
                    <a:lumOff val="90000"/>
                  </a:schemeClr>
                </a:solidFill>
              </a:rPr>
              <a:t>was stringing me along</a:t>
            </a:r>
            <a:br>
              <a:rPr lang="en-US" sz="1200" i="1" dirty="0">
                <a:solidFill>
                  <a:schemeClr val="accent3">
                    <a:lumMod val="10000"/>
                    <a:lumOff val="90000"/>
                  </a:schemeClr>
                </a:solidFill>
              </a:rPr>
            </a:br>
            <a:r>
              <a:rPr lang="en-US" sz="1200" i="1" dirty="0">
                <a:solidFill>
                  <a:schemeClr val="accent3">
                    <a:lumMod val="10000"/>
                    <a:lumOff val="90000"/>
                  </a:schemeClr>
                </a:solidFill>
              </a:rPr>
              <a:t>Then you came and you cut me loose</a:t>
            </a:r>
            <a:br>
              <a:rPr lang="en-US" sz="1200" i="1" dirty="0">
                <a:solidFill>
                  <a:schemeClr val="accent3">
                    <a:lumMod val="10000"/>
                    <a:lumOff val="90000"/>
                  </a:schemeClr>
                </a:solidFill>
              </a:rPr>
            </a:br>
            <a:r>
              <a:rPr lang="en-US" sz="1200" i="1" dirty="0">
                <a:solidFill>
                  <a:schemeClr val="accent3">
                    <a:lumMod val="10000"/>
                    <a:lumOff val="90000"/>
                  </a:schemeClr>
                </a:solidFill>
              </a:rPr>
              <a:t>Was solo singing on my own</a:t>
            </a:r>
            <a:br>
              <a:rPr lang="en-US" sz="1200" i="1" dirty="0">
                <a:solidFill>
                  <a:schemeClr val="accent3">
                    <a:lumMod val="10000"/>
                    <a:lumOff val="90000"/>
                  </a:schemeClr>
                </a:solidFill>
              </a:rPr>
            </a:br>
            <a:r>
              <a:rPr lang="en-US" sz="1200" i="1" dirty="0">
                <a:solidFill>
                  <a:schemeClr val="accent3">
                    <a:lumMod val="10000"/>
                    <a:lumOff val="90000"/>
                  </a:schemeClr>
                </a:solidFill>
              </a:rPr>
              <a:t>Now I can't find the key without you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900" i="1" dirty="0" smtClean="0">
                <a:solidFill>
                  <a:schemeClr val="accent3">
                    <a:lumMod val="10000"/>
                    <a:lumOff val="90000"/>
                  </a:schemeClr>
                </a:solidFill>
              </a:rPr>
              <a:t>Chorus:</a:t>
            </a:r>
            <a:r>
              <a:rPr lang="en-US" sz="1200" i="1" dirty="0" smtClean="0">
                <a:solidFill>
                  <a:schemeClr val="accent3">
                    <a:lumMod val="10000"/>
                    <a:lumOff val="90000"/>
                  </a:schemeClr>
                </a:solidFill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200" i="1" dirty="0" smtClean="0">
                <a:solidFill>
                  <a:schemeClr val="accent3">
                    <a:lumMod val="10000"/>
                    <a:lumOff val="90000"/>
                  </a:schemeClr>
                </a:solidFill>
              </a:rPr>
              <a:t>I </a:t>
            </a:r>
            <a:r>
              <a:rPr lang="en-US" sz="1200" i="1" dirty="0">
                <a:solidFill>
                  <a:schemeClr val="accent3">
                    <a:lumMod val="10000"/>
                    <a:lumOff val="90000"/>
                  </a:schemeClr>
                </a:solidFill>
              </a:rPr>
              <a:t>just </a:t>
            </a:r>
            <a:r>
              <a:rPr lang="en-US" sz="1200" i="1" dirty="0" err="1">
                <a:solidFill>
                  <a:schemeClr val="accent3">
                    <a:lumMod val="10000"/>
                    <a:lumOff val="90000"/>
                  </a:schemeClr>
                </a:solidFill>
              </a:rPr>
              <a:t>wanna</a:t>
            </a:r>
            <a:r>
              <a:rPr lang="en-US" sz="1200" i="1" dirty="0">
                <a:solidFill>
                  <a:schemeClr val="accent3">
                    <a:lumMod val="10000"/>
                    <a:lumOff val="90000"/>
                  </a:schemeClr>
                </a:solidFill>
              </a:rPr>
              <a:t> be part of your </a:t>
            </a:r>
            <a:r>
              <a:rPr lang="en-US" sz="1200" b="1" i="1" dirty="0">
                <a:solidFill>
                  <a:schemeClr val="accent3">
                    <a:lumMod val="10000"/>
                    <a:lumOff val="90000"/>
                  </a:schemeClr>
                </a:solidFill>
              </a:rPr>
              <a:t>S</a:t>
            </a:r>
            <a:r>
              <a:rPr lang="en-US" sz="1200" b="1" i="1" dirty="0" smtClean="0">
                <a:solidFill>
                  <a:schemeClr val="accent3">
                    <a:lumMod val="10000"/>
                    <a:lumOff val="90000"/>
                  </a:schemeClr>
                </a:solidFill>
              </a:rPr>
              <a:t>ymphony</a:t>
            </a:r>
            <a:r>
              <a:rPr lang="en-US" sz="1200" i="1" dirty="0">
                <a:solidFill>
                  <a:schemeClr val="accent3">
                    <a:lumMod val="10000"/>
                    <a:lumOff val="90000"/>
                  </a:schemeClr>
                </a:solidFill>
              </a:rPr>
              <a:t/>
            </a:r>
            <a:br>
              <a:rPr lang="en-US" sz="1200" i="1" dirty="0">
                <a:solidFill>
                  <a:schemeClr val="accent3">
                    <a:lumMod val="10000"/>
                    <a:lumOff val="90000"/>
                  </a:schemeClr>
                </a:solidFill>
              </a:rPr>
            </a:br>
            <a:r>
              <a:rPr lang="en-US" sz="1200" dirty="0">
                <a:solidFill>
                  <a:schemeClr val="accent3">
                    <a:lumMod val="10000"/>
                    <a:lumOff val="90000"/>
                  </a:schemeClr>
                </a:solidFill>
              </a:rPr>
              <a:t>Will you use it wisely and not let </a:t>
            </a:r>
            <a:r>
              <a:rPr lang="en-US" sz="1200" dirty="0" smtClean="0">
                <a:solidFill>
                  <a:schemeClr val="accent3">
                    <a:lumMod val="10000"/>
                    <a:lumOff val="90000"/>
                  </a:schemeClr>
                </a:solidFill>
              </a:rPr>
              <a:t>go</a:t>
            </a:r>
            <a:r>
              <a:rPr lang="en-US" sz="1200" i="1" dirty="0" smtClean="0">
                <a:solidFill>
                  <a:schemeClr val="accent3">
                    <a:lumMod val="10000"/>
                    <a:lumOff val="90000"/>
                  </a:schemeClr>
                </a:solidFill>
              </a:rPr>
              <a:t>?</a:t>
            </a:r>
            <a:r>
              <a:rPr lang="en-US" sz="1200" i="1" dirty="0">
                <a:solidFill>
                  <a:schemeClr val="accent3">
                    <a:lumMod val="10000"/>
                    <a:lumOff val="90000"/>
                  </a:schemeClr>
                </a:solidFill>
              </a:rPr>
              <a:t/>
            </a:r>
            <a:br>
              <a:rPr lang="en-US" sz="1200" i="1" dirty="0">
                <a:solidFill>
                  <a:schemeClr val="accent3">
                    <a:lumMod val="10000"/>
                    <a:lumOff val="90000"/>
                  </a:schemeClr>
                </a:solidFill>
              </a:rPr>
            </a:br>
            <a:r>
              <a:rPr lang="en-US" sz="1200" b="1" i="1" dirty="0">
                <a:solidFill>
                  <a:schemeClr val="accent3">
                    <a:lumMod val="10000"/>
                    <a:lumOff val="90000"/>
                  </a:schemeClr>
                </a:solidFill>
              </a:rPr>
              <a:t>Symphony</a:t>
            </a:r>
            <a:r>
              <a:rPr lang="en-US" sz="1200" i="1" dirty="0">
                <a:solidFill>
                  <a:schemeClr val="accent3">
                    <a:lumMod val="10000"/>
                    <a:lumOff val="90000"/>
                  </a:schemeClr>
                </a:solidFill>
              </a:rPr>
              <a:t/>
            </a:r>
            <a:br>
              <a:rPr lang="en-US" sz="1200" i="1" dirty="0">
                <a:solidFill>
                  <a:schemeClr val="accent3">
                    <a:lumMod val="10000"/>
                    <a:lumOff val="90000"/>
                  </a:schemeClr>
                </a:solidFill>
              </a:rPr>
            </a:br>
            <a:r>
              <a:rPr lang="en-US" sz="1200" dirty="0" smtClean="0">
                <a:solidFill>
                  <a:schemeClr val="accent3">
                    <a:lumMod val="10000"/>
                    <a:lumOff val="90000"/>
                  </a:schemeClr>
                </a:solidFill>
              </a:rPr>
              <a:t>Like </a:t>
            </a:r>
            <a:r>
              <a:rPr lang="en-US" sz="1200" b="1" dirty="0">
                <a:solidFill>
                  <a:schemeClr val="accent3">
                    <a:lumMod val="10000"/>
                    <a:lumOff val="90000"/>
                  </a:schemeClr>
                </a:solidFill>
              </a:rPr>
              <a:t>a cumulative assessment </a:t>
            </a:r>
            <a:r>
              <a:rPr lang="en-US" sz="1200" b="1" dirty="0" smtClean="0">
                <a:solidFill>
                  <a:schemeClr val="accent3">
                    <a:lumMod val="10000"/>
                    <a:lumOff val="90000"/>
                  </a:schemeClr>
                </a:solidFill>
              </a:rPr>
              <a:t>tool </a:t>
            </a:r>
            <a:r>
              <a:rPr lang="en-US" sz="1200" dirty="0" smtClean="0">
                <a:solidFill>
                  <a:schemeClr val="accent3">
                    <a:lumMod val="10000"/>
                    <a:lumOff val="90000"/>
                  </a:schemeClr>
                </a:solidFill>
              </a:rPr>
              <a:t>on </a:t>
            </a:r>
            <a:r>
              <a:rPr lang="en-US" sz="1200" dirty="0">
                <a:solidFill>
                  <a:schemeClr val="accent3">
                    <a:lumMod val="10000"/>
                    <a:lumOff val="90000"/>
                  </a:schemeClr>
                </a:solidFill>
              </a:rPr>
              <a:t>the </a:t>
            </a:r>
            <a:endParaRPr lang="en-US" sz="1200" dirty="0" smtClean="0">
              <a:solidFill>
                <a:schemeClr val="accent3">
                  <a:lumMod val="10000"/>
                  <a:lumOff val="9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 smtClean="0">
                <a:solidFill>
                  <a:schemeClr val="accent3">
                    <a:lumMod val="10000"/>
                    <a:lumOff val="90000"/>
                  </a:schemeClr>
                </a:solidFill>
              </a:rPr>
              <a:t>MSP show Will you use it wisely and not let go?</a:t>
            </a:r>
            <a:endParaRPr lang="en-US" sz="1200" dirty="0">
              <a:solidFill>
                <a:schemeClr val="accent3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8" name="Platshållare för innehåll 2"/>
          <p:cNvSpPr txBox="1">
            <a:spLocks/>
          </p:cNvSpPr>
          <p:nvPr/>
        </p:nvSpPr>
        <p:spPr>
          <a:xfrm>
            <a:off x="4400257" y="1099206"/>
            <a:ext cx="3384376" cy="1080120"/>
          </a:xfrm>
          <a:prstGeom prst="rect">
            <a:avLst/>
          </a:prstGeom>
        </p:spPr>
        <p:txBody>
          <a:bodyPr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rgbClr val="4CB48A"/>
              </a:buClr>
              <a:buFont typeface="Arial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363" indent="-1800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rgbClr val="4CB48A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79388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rgbClr val="4CB48A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725" indent="-180975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CB48A"/>
              </a:buClr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4CB48A"/>
              </a:buClr>
              <a:buFont typeface="Arial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dirty="0" smtClean="0">
                <a:solidFill>
                  <a:srgbClr val="0070C0"/>
                </a:solidFill>
              </a:rPr>
              <a:t>Symphony</a:t>
            </a:r>
            <a:r>
              <a:rPr lang="en-US" sz="1600" dirty="0" smtClean="0">
                <a:solidFill>
                  <a:srgbClr val="0070C0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1600" dirty="0" smtClean="0">
                <a:solidFill>
                  <a:srgbClr val="0070C0"/>
                </a:solidFill>
              </a:rPr>
              <a:t>a </a:t>
            </a:r>
            <a:r>
              <a:rPr lang="en-US" sz="1600" dirty="0">
                <a:solidFill>
                  <a:srgbClr val="0070C0"/>
                </a:solidFill>
              </a:rPr>
              <a:t>c</a:t>
            </a:r>
            <a:r>
              <a:rPr lang="en-US" sz="1600" dirty="0" smtClean="0">
                <a:solidFill>
                  <a:srgbClr val="0070C0"/>
                </a:solidFill>
              </a:rPr>
              <a:t>umulative assessment tool in Swedish Marine Spatial Planning</a:t>
            </a:r>
          </a:p>
          <a:p>
            <a:pPr marL="0" indent="0">
              <a:buNone/>
            </a:pPr>
            <a:r>
              <a:rPr lang="en-US" sz="1200" dirty="0" smtClean="0">
                <a:solidFill>
                  <a:srgbClr val="0070C0"/>
                </a:solidFill>
              </a:rPr>
              <a:t>Jan Schmidtbauer Crona, </a:t>
            </a:r>
            <a:r>
              <a:rPr lang="en-US" sz="1200" dirty="0" err="1" smtClean="0">
                <a:solidFill>
                  <a:srgbClr val="0070C0"/>
                </a:solidFill>
              </a:rPr>
              <a:t>SwAM</a:t>
            </a:r>
            <a:endParaRPr lang="en-US" sz="1200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1200" dirty="0" smtClean="0">
                <a:solidFill>
                  <a:srgbClr val="0070C0"/>
                </a:solidFill>
              </a:rPr>
              <a:t>Duncan Hume Swedish, Geological Survey SGU</a:t>
            </a:r>
          </a:p>
          <a:p>
            <a:pPr marL="0" indent="0">
              <a:buNone/>
            </a:pPr>
            <a:r>
              <a:rPr lang="en-US" sz="1200" dirty="0" smtClean="0">
                <a:solidFill>
                  <a:srgbClr val="0070C0"/>
                </a:solidFill>
              </a:rPr>
              <a:t>Linus Hammar, </a:t>
            </a:r>
            <a:r>
              <a:rPr lang="en-US" sz="1200" dirty="0" err="1" smtClean="0">
                <a:solidFill>
                  <a:srgbClr val="0070C0"/>
                </a:solidFill>
              </a:rPr>
              <a:t>SwAM</a:t>
            </a:r>
            <a:r>
              <a:rPr lang="en-US" sz="1200" dirty="0" smtClean="0">
                <a:solidFill>
                  <a:srgbClr val="0070C0"/>
                </a:solidFill>
              </a:rPr>
              <a:t> project leader</a:t>
            </a:r>
            <a:endParaRPr lang="en-US" sz="12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1000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1000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400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9ADA9-B8AF-40A6-8885-4ED779507B06}" type="slidenum">
              <a:rPr lang="en-US" noProof="0" smtClean="0"/>
              <a:t>10</a:t>
            </a:fld>
            <a:endParaRPr lang="en-US" noProof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915566"/>
            <a:ext cx="3267075" cy="398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5486"/>
            <a:ext cx="3352800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0694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9ADA9-B8AF-40A6-8885-4ED779507B06}" type="slidenum">
              <a:rPr lang="en-US" noProof="0" smtClean="0"/>
              <a:t>11</a:t>
            </a:fld>
            <a:endParaRPr lang="en-US" noProof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3328"/>
            <a:ext cx="3276600" cy="496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6189663" cy="6103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045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283968" y="2355726"/>
            <a:ext cx="5518933" cy="900000"/>
          </a:xfrm>
        </p:spPr>
        <p:txBody>
          <a:bodyPr/>
          <a:lstStyle/>
          <a:p>
            <a:r>
              <a:rPr lang="sv-SE" dirty="0" err="1" smtClean="0"/>
              <a:t>Assessment</a:t>
            </a:r>
            <a:r>
              <a:rPr lang="sv-SE" dirty="0" smtClean="0"/>
              <a:t> of </a:t>
            </a:r>
            <a:r>
              <a:rPr lang="sv-SE" dirty="0" err="1" smtClean="0"/>
              <a:t>impacts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>of all draft </a:t>
            </a:r>
            <a:br>
              <a:rPr lang="sv-SE" dirty="0" smtClean="0"/>
            </a:br>
            <a:r>
              <a:rPr lang="sv-SE" dirty="0" smtClean="0"/>
              <a:t>plan polygons- basis for </a:t>
            </a:r>
            <a:r>
              <a:rPr lang="sv-SE" dirty="0" err="1" smtClean="0"/>
              <a:t>redevelopment</a:t>
            </a:r>
            <a:r>
              <a:rPr lang="sv-SE" dirty="0" smtClean="0"/>
              <a:t> of draft </a:t>
            </a:r>
            <a:r>
              <a:rPr lang="sv-SE" dirty="0" err="1" smtClean="0"/>
              <a:t>to</a:t>
            </a:r>
            <a:r>
              <a:rPr lang="sv-SE" dirty="0" smtClean="0"/>
              <a:t> </a:t>
            </a:r>
            <a:r>
              <a:rPr lang="sv-SE" dirty="0" err="1" smtClean="0"/>
              <a:t>consultation</a:t>
            </a:r>
            <a:r>
              <a:rPr lang="sv-SE" dirty="0" smtClean="0"/>
              <a:t> version o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9ADA9-B8AF-40A6-8885-4ED779507B06}" type="slidenum">
              <a:rPr lang="en-US" noProof="0" smtClean="0"/>
              <a:t>12</a:t>
            </a:fld>
            <a:endParaRPr lang="en-US" noProof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83518"/>
            <a:ext cx="3286125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6618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38400" y="195486"/>
            <a:ext cx="6599053" cy="900000"/>
          </a:xfrm>
        </p:spPr>
        <p:txBody>
          <a:bodyPr/>
          <a:lstStyle/>
          <a:p>
            <a:r>
              <a:rPr lang="sv-SE" dirty="0"/>
              <a:t>2. </a:t>
            </a:r>
            <a:r>
              <a:rPr lang="sv-SE" dirty="0" err="1"/>
              <a:t>What</a:t>
            </a:r>
            <a:r>
              <a:rPr lang="sv-SE" dirty="0"/>
              <a:t> </a:t>
            </a:r>
            <a:r>
              <a:rPr lang="sv-SE" dirty="0" err="1"/>
              <a:t>can</a:t>
            </a:r>
            <a:r>
              <a:rPr lang="sv-SE" dirty="0"/>
              <a:t> </a:t>
            </a:r>
            <a:r>
              <a:rPr lang="sv-SE" dirty="0" smtClean="0"/>
              <a:t>Seasketch not do?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38400" y="1419622"/>
            <a:ext cx="8460000" cy="3168073"/>
          </a:xfrm>
        </p:spPr>
        <p:txBody>
          <a:bodyPr>
            <a:normAutofit lnSpcReduction="10000"/>
          </a:bodyPr>
          <a:lstStyle/>
          <a:p>
            <a:r>
              <a:rPr lang="sv-SE" dirty="0"/>
              <a:t>M</a:t>
            </a:r>
            <a:r>
              <a:rPr lang="sv-SE" dirty="0" smtClean="0"/>
              <a:t>anagement &amp; </a:t>
            </a:r>
            <a:r>
              <a:rPr lang="sv-SE" dirty="0" err="1" smtClean="0"/>
              <a:t>sharing</a:t>
            </a:r>
            <a:r>
              <a:rPr lang="sv-SE" dirty="0" smtClean="0"/>
              <a:t> </a:t>
            </a:r>
            <a:r>
              <a:rPr lang="sv-SE" dirty="0" err="1" smtClean="0"/>
              <a:t>of</a:t>
            </a:r>
            <a:r>
              <a:rPr lang="sv-SE" dirty="0" smtClean="0"/>
              <a:t> data</a:t>
            </a:r>
            <a:r>
              <a:rPr lang="sv-SE" dirty="0"/>
              <a:t> </a:t>
            </a:r>
            <a:r>
              <a:rPr lang="sv-SE" dirty="0" smtClean="0"/>
              <a:t>&amp; metadata</a:t>
            </a:r>
          </a:p>
          <a:p>
            <a:r>
              <a:rPr lang="sv-SE" dirty="0" err="1" smtClean="0"/>
              <a:t>Standardise</a:t>
            </a:r>
            <a:r>
              <a:rPr lang="sv-SE" dirty="0" smtClean="0"/>
              <a:t> / QA </a:t>
            </a:r>
            <a:r>
              <a:rPr lang="sv-SE" dirty="0"/>
              <a:t>input data </a:t>
            </a:r>
            <a:r>
              <a:rPr lang="sv-SE" dirty="0" err="1"/>
              <a:t>layers</a:t>
            </a:r>
            <a:endParaRPr lang="sv-SE" dirty="0"/>
          </a:p>
          <a:p>
            <a:r>
              <a:rPr lang="sv-SE" dirty="0" err="1" smtClean="0"/>
              <a:t>Model</a:t>
            </a:r>
            <a:r>
              <a:rPr lang="sv-SE" dirty="0" smtClean="0"/>
              <a:t> </a:t>
            </a:r>
            <a:r>
              <a:rPr lang="sv-SE" dirty="0" err="1" smtClean="0"/>
              <a:t>pressures</a:t>
            </a:r>
            <a:r>
              <a:rPr lang="sv-SE" dirty="0" smtClean="0"/>
              <a:t> </a:t>
            </a:r>
            <a:r>
              <a:rPr lang="sv-SE" dirty="0" err="1" smtClean="0"/>
              <a:t>directly</a:t>
            </a:r>
            <a:r>
              <a:rPr lang="sv-SE" dirty="0" smtClean="0"/>
              <a:t> from </a:t>
            </a:r>
            <a:r>
              <a:rPr lang="sv-SE" dirty="0" err="1" smtClean="0"/>
              <a:t>activity</a:t>
            </a:r>
            <a:r>
              <a:rPr lang="sv-SE" dirty="0" smtClean="0"/>
              <a:t> data</a:t>
            </a:r>
          </a:p>
          <a:p>
            <a:r>
              <a:rPr lang="sv-SE" dirty="0" err="1" smtClean="0"/>
              <a:t>Model</a:t>
            </a:r>
            <a:r>
              <a:rPr lang="sv-SE" dirty="0" smtClean="0"/>
              <a:t> </a:t>
            </a:r>
            <a:r>
              <a:rPr lang="sv-SE" dirty="0" err="1" smtClean="0"/>
              <a:t>ecosystem</a:t>
            </a:r>
            <a:r>
              <a:rPr lang="sv-SE" dirty="0" smtClean="0"/>
              <a:t> </a:t>
            </a:r>
            <a:r>
              <a:rPr lang="sv-SE" dirty="0" err="1" smtClean="0"/>
              <a:t>components</a:t>
            </a:r>
            <a:r>
              <a:rPr lang="sv-SE" dirty="0" smtClean="0"/>
              <a:t> from </a:t>
            </a:r>
            <a:r>
              <a:rPr lang="sv-SE" dirty="0" err="1" smtClean="0"/>
              <a:t>observational</a:t>
            </a:r>
            <a:r>
              <a:rPr lang="sv-SE" dirty="0" smtClean="0"/>
              <a:t> data</a:t>
            </a:r>
          </a:p>
          <a:p>
            <a:r>
              <a:rPr lang="sv-SE" dirty="0" err="1" smtClean="0"/>
              <a:t>Accurately</a:t>
            </a:r>
            <a:r>
              <a:rPr lang="sv-SE" dirty="0" smtClean="0"/>
              <a:t> </a:t>
            </a:r>
            <a:r>
              <a:rPr lang="sv-SE" dirty="0" err="1" smtClean="0"/>
              <a:t>calculate</a:t>
            </a:r>
            <a:r>
              <a:rPr lang="sv-SE" dirty="0" smtClean="0"/>
              <a:t> the CI for </a:t>
            </a:r>
            <a:r>
              <a:rPr lang="sv-SE" dirty="0" err="1" smtClean="0"/>
              <a:t>future</a:t>
            </a:r>
            <a:r>
              <a:rPr lang="sv-SE" dirty="0" smtClean="0"/>
              <a:t> plan scenarios</a:t>
            </a:r>
          </a:p>
          <a:p>
            <a:r>
              <a:rPr lang="sv-SE" dirty="0" err="1" smtClean="0"/>
              <a:t>Calculate</a:t>
            </a:r>
            <a:r>
              <a:rPr lang="sv-SE" dirty="0" smtClean="0"/>
              <a:t> CI </a:t>
            </a:r>
            <a:r>
              <a:rPr lang="sv-SE" dirty="0" err="1" smtClean="0"/>
              <a:t>model</a:t>
            </a:r>
            <a:r>
              <a:rPr lang="sv-SE" dirty="0" smtClean="0"/>
              <a:t> </a:t>
            </a:r>
            <a:r>
              <a:rPr lang="sv-SE" dirty="0" err="1" smtClean="0"/>
              <a:t>uncertainty</a:t>
            </a:r>
            <a:r>
              <a:rPr lang="sv-SE" dirty="0" smtClean="0"/>
              <a:t> </a:t>
            </a:r>
          </a:p>
          <a:p>
            <a:r>
              <a:rPr lang="sv-SE" dirty="0" err="1" smtClean="0"/>
              <a:t>Calculate</a:t>
            </a:r>
            <a:r>
              <a:rPr lang="sv-SE" dirty="0" smtClean="0"/>
              <a:t> </a:t>
            </a:r>
            <a:r>
              <a:rPr lang="sv-SE" dirty="0" err="1" smtClean="0"/>
              <a:t>model</a:t>
            </a:r>
            <a:r>
              <a:rPr lang="sv-SE" dirty="0" smtClean="0"/>
              <a:t> </a:t>
            </a:r>
            <a:r>
              <a:rPr lang="sv-SE" dirty="0" err="1" smtClean="0"/>
              <a:t>sensitivity</a:t>
            </a:r>
            <a:r>
              <a:rPr lang="sv-SE" dirty="0" smtClean="0"/>
              <a:t> to input data </a:t>
            </a:r>
            <a:r>
              <a:rPr lang="sv-SE" dirty="0" err="1" smtClean="0"/>
              <a:t>quality</a:t>
            </a:r>
            <a:endParaRPr lang="sv-SE" dirty="0" smtClean="0"/>
          </a:p>
          <a:p>
            <a:endParaRPr lang="sv-SE" dirty="0" smtClean="0"/>
          </a:p>
          <a:p>
            <a:endParaRPr lang="sv-SE" dirty="0" smtClean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9ADA9-B8AF-40A6-8885-4ED779507B06}" type="slidenum">
              <a:rPr lang="en-US" noProof="0" smtClean="0"/>
              <a:t>13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083295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463025" y="1185646"/>
            <a:ext cx="4305608" cy="900000"/>
          </a:xfrm>
        </p:spPr>
        <p:txBody>
          <a:bodyPr/>
          <a:lstStyle/>
          <a:p>
            <a:r>
              <a:rPr lang="sv-SE" dirty="0" err="1" smtClean="0"/>
              <a:t>Trustworthy</a:t>
            </a:r>
            <a:r>
              <a:rPr lang="sv-SE" dirty="0" smtClean="0"/>
              <a:t> data?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9ADA9-B8AF-40A6-8885-4ED779507B06}" type="slidenum">
              <a:rPr lang="en-US" noProof="0" smtClean="0"/>
              <a:t>14</a:t>
            </a:fld>
            <a:endParaRPr lang="en-US" noProof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60969"/>
            <a:ext cx="4962525" cy="429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ruta 5"/>
          <p:cNvSpPr txBox="1"/>
          <p:nvPr/>
        </p:nvSpPr>
        <p:spPr>
          <a:xfrm>
            <a:off x="683568" y="2945719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Data </a:t>
            </a:r>
            <a:r>
              <a:rPr lang="sv-SE" dirty="0" err="1" smtClean="0"/>
              <a:t>availability</a:t>
            </a:r>
            <a:endParaRPr lang="sv-SE" dirty="0"/>
          </a:p>
        </p:txBody>
      </p:sp>
      <p:sp>
        <p:nvSpPr>
          <p:cNvPr id="7" name="textruta 6"/>
          <p:cNvSpPr txBox="1"/>
          <p:nvPr/>
        </p:nvSpPr>
        <p:spPr>
          <a:xfrm>
            <a:off x="3059832" y="2973577"/>
            <a:ext cx="1864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Data </a:t>
            </a:r>
            <a:r>
              <a:rPr lang="sv-SE" dirty="0" err="1" smtClean="0"/>
              <a:t>uncertainty</a:t>
            </a:r>
            <a:endParaRPr lang="sv-SE" dirty="0" smtClean="0"/>
          </a:p>
        </p:txBody>
      </p:sp>
      <p:sp>
        <p:nvSpPr>
          <p:cNvPr id="8" name="textruta 7"/>
          <p:cNvSpPr txBox="1"/>
          <p:nvPr/>
        </p:nvSpPr>
        <p:spPr>
          <a:xfrm>
            <a:off x="2871380" y="1635646"/>
            <a:ext cx="2537874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 smtClean="0"/>
              <a:t>Dark green = </a:t>
            </a:r>
            <a:r>
              <a:rPr lang="sv-SE" sz="1100" dirty="0" err="1" smtClean="0"/>
              <a:t>based</a:t>
            </a:r>
            <a:r>
              <a:rPr lang="sv-SE" sz="1100" dirty="0" smtClean="0"/>
              <a:t> on </a:t>
            </a:r>
            <a:r>
              <a:rPr lang="sv-SE" sz="1100" dirty="0" err="1" smtClean="0"/>
              <a:t>empirical</a:t>
            </a:r>
            <a:r>
              <a:rPr lang="sv-SE" sz="1100" dirty="0" smtClean="0"/>
              <a:t> data</a:t>
            </a:r>
          </a:p>
          <a:p>
            <a:r>
              <a:rPr lang="sv-SE" sz="1100" dirty="0" smtClean="0"/>
              <a:t>Green = </a:t>
            </a:r>
            <a:r>
              <a:rPr lang="sv-SE" sz="1100" dirty="0" err="1" smtClean="0"/>
              <a:t>very</a:t>
            </a:r>
            <a:r>
              <a:rPr lang="sv-SE" sz="1100" dirty="0" smtClean="0"/>
              <a:t> </a:t>
            </a:r>
            <a:r>
              <a:rPr lang="sv-SE" sz="1100" dirty="0" err="1" smtClean="0"/>
              <a:t>good</a:t>
            </a:r>
            <a:r>
              <a:rPr lang="sv-SE" sz="1100" dirty="0" smtClean="0"/>
              <a:t> </a:t>
            </a:r>
            <a:r>
              <a:rPr lang="sv-SE" sz="1100" dirty="0" err="1" smtClean="0"/>
              <a:t>model</a:t>
            </a:r>
            <a:endParaRPr lang="sv-SE" sz="1100" dirty="0" smtClean="0"/>
          </a:p>
          <a:p>
            <a:r>
              <a:rPr lang="sv-SE" sz="1100" dirty="0" err="1" smtClean="0"/>
              <a:t>Yellow</a:t>
            </a:r>
            <a:r>
              <a:rPr lang="sv-SE" sz="1100" dirty="0" smtClean="0"/>
              <a:t> = </a:t>
            </a:r>
            <a:r>
              <a:rPr lang="sv-SE" sz="1100" dirty="0" err="1" smtClean="0"/>
              <a:t>good</a:t>
            </a:r>
            <a:r>
              <a:rPr lang="sv-SE" sz="1100" dirty="0" smtClean="0"/>
              <a:t> </a:t>
            </a:r>
            <a:r>
              <a:rPr lang="sv-SE" sz="1100" dirty="0" err="1" smtClean="0"/>
              <a:t>model</a:t>
            </a:r>
            <a:endParaRPr lang="sv-SE" sz="1100" dirty="0" smtClean="0"/>
          </a:p>
          <a:p>
            <a:r>
              <a:rPr lang="sv-SE" sz="1100" dirty="0" smtClean="0"/>
              <a:t>Red = bad </a:t>
            </a:r>
            <a:r>
              <a:rPr lang="sv-SE" sz="1100" dirty="0" err="1" smtClean="0"/>
              <a:t>model</a:t>
            </a:r>
            <a:endParaRPr lang="sv-SE" sz="1100" dirty="0" smtClean="0"/>
          </a:p>
          <a:p>
            <a:r>
              <a:rPr lang="sv-SE" sz="1100" dirty="0" smtClean="0"/>
              <a:t>Black = no </a:t>
            </a:r>
            <a:r>
              <a:rPr lang="sv-SE" sz="1100" dirty="0" err="1" smtClean="0"/>
              <a:t>datay</a:t>
            </a:r>
            <a:endParaRPr lang="sv-SE" sz="1100" dirty="0"/>
          </a:p>
        </p:txBody>
      </p:sp>
      <p:sp>
        <p:nvSpPr>
          <p:cNvPr id="11" name="Platshållare för innehåll 10"/>
          <p:cNvSpPr txBox="1">
            <a:spLocks noGrp="1"/>
          </p:cNvSpPr>
          <p:nvPr>
            <p:ph idx="1"/>
          </p:nvPr>
        </p:nvSpPr>
        <p:spPr>
          <a:xfrm>
            <a:off x="442640" y="1635646"/>
            <a:ext cx="224452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buNone/>
            </a:pPr>
            <a:r>
              <a:rPr lang="sv-SE" sz="1100" dirty="0" smtClean="0"/>
              <a:t>Green &gt; 90 % data </a:t>
            </a:r>
            <a:r>
              <a:rPr lang="sv-SE" sz="1100" dirty="0" err="1" smtClean="0"/>
              <a:t>available</a:t>
            </a:r>
            <a:r>
              <a:rPr lang="sv-SE" sz="1100" dirty="0" smtClean="0"/>
              <a:t> for  </a:t>
            </a:r>
          </a:p>
          <a:p>
            <a:pPr marL="0" indent="0">
              <a:buNone/>
            </a:pPr>
            <a:r>
              <a:rPr lang="sv-SE" sz="1100" dirty="0"/>
              <a:t>e</a:t>
            </a:r>
            <a:r>
              <a:rPr lang="sv-SE" sz="1100" dirty="0" smtClean="0"/>
              <a:t>cosystem </a:t>
            </a:r>
            <a:r>
              <a:rPr lang="sv-SE" sz="1100" dirty="0" err="1" smtClean="0"/>
              <a:t>components</a:t>
            </a:r>
            <a:endParaRPr lang="sv-SE" sz="1100" dirty="0" smtClean="0"/>
          </a:p>
          <a:p>
            <a:pPr marL="0" indent="0">
              <a:buNone/>
            </a:pPr>
            <a:r>
              <a:rPr lang="sv-SE" sz="1100" dirty="0" smtClean="0"/>
              <a:t>Red &gt; 50% data </a:t>
            </a:r>
            <a:r>
              <a:rPr lang="sv-SE" sz="1100" dirty="0" err="1" smtClean="0"/>
              <a:t>aviailable</a:t>
            </a:r>
            <a:r>
              <a:rPr lang="sv-SE" sz="1100" dirty="0" smtClean="0"/>
              <a:t> for </a:t>
            </a:r>
          </a:p>
          <a:p>
            <a:pPr marL="0" indent="0">
              <a:buNone/>
            </a:pPr>
            <a:r>
              <a:rPr lang="sv-SE" sz="1100" dirty="0"/>
              <a:t>e</a:t>
            </a:r>
            <a:r>
              <a:rPr lang="sv-SE" sz="1100" dirty="0" smtClean="0"/>
              <a:t>cosystem </a:t>
            </a:r>
            <a:r>
              <a:rPr lang="sv-SE" sz="1100" dirty="0" err="1" smtClean="0"/>
              <a:t>components</a:t>
            </a:r>
            <a:endParaRPr lang="sv-SE" sz="1100" dirty="0" smtClean="0"/>
          </a:p>
        </p:txBody>
      </p:sp>
    </p:spTree>
    <p:extLst>
      <p:ext uri="{BB962C8B-B14F-4D97-AF65-F5344CB8AC3E}">
        <p14:creationId xmlns:p14="http://schemas.microsoft.com/office/powerpoint/2010/main" val="323792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39552" y="-200458"/>
            <a:ext cx="6599053" cy="900000"/>
          </a:xfrm>
        </p:spPr>
        <p:txBody>
          <a:bodyPr/>
          <a:lstStyle/>
          <a:p>
            <a:r>
              <a:rPr lang="sv-SE" dirty="0" err="1" smtClean="0"/>
              <a:t>Continuous</a:t>
            </a:r>
            <a:r>
              <a:rPr lang="sv-SE" dirty="0" smtClean="0"/>
              <a:t> data </a:t>
            </a:r>
            <a:r>
              <a:rPr lang="sv-SE" dirty="0" err="1" smtClean="0"/>
              <a:t>improvement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9ADA9-B8AF-40A6-8885-4ED779507B06}" type="slidenum">
              <a:rPr lang="en-US" noProof="0" smtClean="0"/>
              <a:t>15</a:t>
            </a:fld>
            <a:endParaRPr lang="en-US" noProof="0"/>
          </a:p>
        </p:txBody>
      </p:sp>
      <p:pic>
        <p:nvPicPr>
          <p:cNvPr id="6" name="Platshållare för innehåll 6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96752" y="915566"/>
            <a:ext cx="7056784" cy="3744416"/>
          </a:xfrm>
          <a:prstGeom prst="rect">
            <a:avLst/>
          </a:prstGeom>
        </p:spPr>
      </p:pic>
      <p:sp>
        <p:nvSpPr>
          <p:cNvPr id="7" name="Rektangel 6"/>
          <p:cNvSpPr/>
          <p:nvPr/>
        </p:nvSpPr>
        <p:spPr>
          <a:xfrm>
            <a:off x="-1116632" y="555526"/>
            <a:ext cx="1512168" cy="4320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7" y="812375"/>
            <a:ext cx="2344783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ruta 7"/>
          <p:cNvSpPr txBox="1"/>
          <p:nvPr/>
        </p:nvSpPr>
        <p:spPr>
          <a:xfrm>
            <a:off x="5004048" y="1554346"/>
            <a:ext cx="2001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>
                <a:solidFill>
                  <a:srgbClr val="00B0F0"/>
                </a:solidFill>
              </a:rPr>
              <a:t>Green Map Three</a:t>
            </a:r>
            <a:endParaRPr lang="sv-SE" dirty="0">
              <a:solidFill>
                <a:srgbClr val="00B0F0"/>
              </a:solidFill>
            </a:endParaRPr>
          </a:p>
        </p:txBody>
      </p:sp>
      <p:sp>
        <p:nvSpPr>
          <p:cNvPr id="3" name="textruta 2"/>
          <p:cNvSpPr txBox="1"/>
          <p:nvPr/>
        </p:nvSpPr>
        <p:spPr>
          <a:xfrm>
            <a:off x="7348830" y="1554346"/>
            <a:ext cx="168766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Data </a:t>
            </a:r>
            <a:r>
              <a:rPr lang="sv-SE" dirty="0" err="1" smtClean="0"/>
              <a:t>quality</a:t>
            </a:r>
            <a:r>
              <a:rPr lang="sv-SE" dirty="0" smtClean="0"/>
              <a:t> </a:t>
            </a:r>
            <a:r>
              <a:rPr lang="sv-SE" dirty="0" err="1" smtClean="0"/>
              <a:t>improvement</a:t>
            </a:r>
            <a:r>
              <a:rPr lang="sv-SE" dirty="0" smtClean="0"/>
              <a:t> </a:t>
            </a:r>
            <a:r>
              <a:rPr lang="sv-SE" dirty="0" err="1" smtClean="0"/>
              <a:t>might</a:t>
            </a:r>
            <a:r>
              <a:rPr lang="sv-SE" dirty="0" smtClean="0"/>
              <a:t> </a:t>
            </a:r>
            <a:r>
              <a:rPr lang="sv-SE" dirty="0" err="1" smtClean="0"/>
              <a:t>change</a:t>
            </a:r>
            <a:r>
              <a:rPr lang="sv-SE" dirty="0" smtClean="0"/>
              <a:t> </a:t>
            </a:r>
            <a:r>
              <a:rPr lang="sv-SE" dirty="0" err="1" smtClean="0"/>
              <a:t>impact</a:t>
            </a:r>
            <a:r>
              <a:rPr lang="sv-SE" dirty="0" smtClean="0"/>
              <a:t> scores. </a:t>
            </a:r>
          </a:p>
          <a:p>
            <a:endParaRPr lang="sv-SE" dirty="0"/>
          </a:p>
          <a:p>
            <a:r>
              <a:rPr lang="sv-SE" dirty="0" smtClean="0"/>
              <a:t>Is </a:t>
            </a:r>
            <a:r>
              <a:rPr lang="sv-SE" dirty="0" err="1" smtClean="0"/>
              <a:t>this</a:t>
            </a:r>
            <a:r>
              <a:rPr lang="sv-SE" dirty="0" smtClean="0"/>
              <a:t> a problem for </a:t>
            </a:r>
            <a:r>
              <a:rPr lang="sv-SE" dirty="0" err="1" smtClean="0"/>
              <a:t>monitoring</a:t>
            </a:r>
            <a:r>
              <a:rPr lang="sv-SE" dirty="0" smtClean="0"/>
              <a:t> CI </a:t>
            </a:r>
            <a:r>
              <a:rPr lang="sv-SE" dirty="0" err="1" smtClean="0"/>
              <a:t>change</a:t>
            </a:r>
            <a:r>
              <a:rPr lang="sv-SE" dirty="0" smtClean="0"/>
              <a:t> over </a:t>
            </a:r>
            <a:r>
              <a:rPr lang="sv-SE" dirty="0" err="1" smtClean="0"/>
              <a:t>time</a:t>
            </a:r>
            <a:r>
              <a:rPr lang="sv-S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34076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38400" y="195486"/>
            <a:ext cx="6599053" cy="900000"/>
          </a:xfrm>
        </p:spPr>
        <p:txBody>
          <a:bodyPr/>
          <a:lstStyle/>
          <a:p>
            <a:r>
              <a:rPr lang="sv-SE" dirty="0"/>
              <a:t>3. </a:t>
            </a:r>
            <a:r>
              <a:rPr lang="sv-SE" dirty="0" err="1"/>
              <a:t>What</a:t>
            </a:r>
            <a:r>
              <a:rPr lang="sv-SE" dirty="0"/>
              <a:t> </a:t>
            </a:r>
            <a:r>
              <a:rPr lang="sv-SE" dirty="0" smtClean="0"/>
              <a:t>COULD it do </a:t>
            </a:r>
            <a:r>
              <a:rPr lang="sv-SE" dirty="0"/>
              <a:t>in the </a:t>
            </a:r>
            <a:r>
              <a:rPr lang="sv-SE" dirty="0" err="1"/>
              <a:t>future</a:t>
            </a:r>
            <a:r>
              <a:rPr lang="sv-SE" dirty="0"/>
              <a:t>? 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38400" y="1347614"/>
            <a:ext cx="8626088" cy="3240081"/>
          </a:xfrm>
        </p:spPr>
        <p:txBody>
          <a:bodyPr>
            <a:normAutofit/>
          </a:bodyPr>
          <a:lstStyle/>
          <a:p>
            <a:r>
              <a:rPr lang="sv-SE" dirty="0" smtClean="0"/>
              <a:t>Links </a:t>
            </a:r>
            <a:r>
              <a:rPr lang="sv-SE" dirty="0" err="1"/>
              <a:t>between</a:t>
            </a:r>
            <a:r>
              <a:rPr lang="sv-SE" dirty="0"/>
              <a:t> the </a:t>
            </a:r>
            <a:r>
              <a:rPr lang="sv-SE" dirty="0" err="1"/>
              <a:t>tool</a:t>
            </a:r>
            <a:r>
              <a:rPr lang="sv-SE" dirty="0"/>
              <a:t> and </a:t>
            </a:r>
            <a:r>
              <a:rPr lang="sv-SE" dirty="0" err="1" smtClean="0"/>
              <a:t>archive</a:t>
            </a:r>
            <a:r>
              <a:rPr lang="sv-SE" dirty="0"/>
              <a:t> </a:t>
            </a:r>
            <a:r>
              <a:rPr lang="sv-SE" dirty="0" smtClean="0"/>
              <a:t>/ </a:t>
            </a:r>
            <a:r>
              <a:rPr lang="sv-SE" dirty="0" err="1" smtClean="0"/>
              <a:t>monitoring</a:t>
            </a:r>
            <a:r>
              <a:rPr lang="sv-SE" dirty="0" smtClean="0"/>
              <a:t> </a:t>
            </a:r>
            <a:r>
              <a:rPr lang="sv-SE" dirty="0" err="1" smtClean="0"/>
              <a:t>databases</a:t>
            </a:r>
            <a:endParaRPr lang="sv-SE" dirty="0" smtClean="0"/>
          </a:p>
          <a:p>
            <a:r>
              <a:rPr lang="sv-SE" dirty="0" err="1" smtClean="0"/>
              <a:t>Encorperate</a:t>
            </a:r>
            <a:r>
              <a:rPr lang="sv-SE" dirty="0" smtClean="0"/>
              <a:t> </a:t>
            </a:r>
            <a:r>
              <a:rPr lang="sv-SE" dirty="0" err="1" smtClean="0"/>
              <a:t>local</a:t>
            </a:r>
            <a:r>
              <a:rPr lang="sv-SE" dirty="0" smtClean="0"/>
              <a:t> </a:t>
            </a:r>
            <a:r>
              <a:rPr lang="sv-SE" dirty="0" err="1" smtClean="0"/>
              <a:t>knowledge</a:t>
            </a:r>
            <a:r>
              <a:rPr lang="sv-SE" dirty="0" smtClean="0"/>
              <a:t> and </a:t>
            </a:r>
            <a:r>
              <a:rPr lang="sv-SE" dirty="0" err="1" smtClean="0"/>
              <a:t>values</a:t>
            </a:r>
            <a:r>
              <a:rPr lang="sv-SE" dirty="0" smtClean="0"/>
              <a:t> (</a:t>
            </a:r>
            <a:r>
              <a:rPr lang="sv-SE" dirty="0" err="1" smtClean="0"/>
              <a:t>participatory</a:t>
            </a:r>
            <a:r>
              <a:rPr lang="sv-SE" dirty="0" smtClean="0"/>
              <a:t> GIS)</a:t>
            </a:r>
            <a:endParaRPr lang="sv-SE" dirty="0"/>
          </a:p>
          <a:p>
            <a:r>
              <a:rPr lang="sv-SE" dirty="0" err="1" smtClean="0"/>
              <a:t>Model</a:t>
            </a:r>
            <a:r>
              <a:rPr lang="sv-SE" dirty="0" smtClean="0"/>
              <a:t> </a:t>
            </a:r>
            <a:r>
              <a:rPr lang="sv-SE" dirty="0" err="1" smtClean="0"/>
              <a:t>pressures</a:t>
            </a:r>
            <a:r>
              <a:rPr lang="sv-SE" dirty="0" smtClean="0"/>
              <a:t> &amp; </a:t>
            </a:r>
            <a:r>
              <a:rPr lang="sv-SE" dirty="0" err="1" smtClean="0"/>
              <a:t>uncertainty</a:t>
            </a:r>
            <a:r>
              <a:rPr lang="sv-SE" dirty="0" smtClean="0"/>
              <a:t> from </a:t>
            </a:r>
            <a:r>
              <a:rPr lang="sv-SE" dirty="0" err="1" smtClean="0"/>
              <a:t>activity</a:t>
            </a:r>
            <a:r>
              <a:rPr lang="sv-SE" dirty="0" smtClean="0"/>
              <a:t> data (automation)</a:t>
            </a:r>
          </a:p>
          <a:p>
            <a:r>
              <a:rPr lang="sv-SE" dirty="0" err="1" smtClean="0"/>
              <a:t>Develop</a:t>
            </a:r>
            <a:r>
              <a:rPr lang="sv-SE" dirty="0" smtClean="0"/>
              <a:t> </a:t>
            </a:r>
            <a:r>
              <a:rPr lang="sv-SE" dirty="0" err="1" smtClean="0"/>
              <a:t>more</a:t>
            </a:r>
            <a:r>
              <a:rPr lang="sv-SE" dirty="0" smtClean="0"/>
              <a:t> </a:t>
            </a:r>
            <a:r>
              <a:rPr lang="sv-SE" dirty="0" err="1" smtClean="0"/>
              <a:t>sophisticated</a:t>
            </a:r>
            <a:r>
              <a:rPr lang="sv-SE" dirty="0" smtClean="0"/>
              <a:t> </a:t>
            </a:r>
            <a:r>
              <a:rPr lang="sv-SE" dirty="0" err="1" smtClean="0"/>
              <a:t>predictors</a:t>
            </a:r>
            <a:r>
              <a:rPr lang="sv-SE" dirty="0" smtClean="0"/>
              <a:t> (</a:t>
            </a:r>
            <a:r>
              <a:rPr lang="sv-SE" dirty="0" err="1" smtClean="0"/>
              <a:t>e.g</a:t>
            </a:r>
            <a:r>
              <a:rPr lang="sv-SE" dirty="0" smtClean="0"/>
              <a:t>. </a:t>
            </a:r>
            <a:r>
              <a:rPr lang="sv-SE" dirty="0" err="1" smtClean="0"/>
              <a:t>displacement</a:t>
            </a:r>
            <a:r>
              <a:rPr lang="sv-SE" dirty="0" smtClean="0"/>
              <a:t>)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9ADA9-B8AF-40A6-8885-4ED779507B06}" type="slidenum">
              <a:rPr lang="en-US" noProof="0" smtClean="0"/>
              <a:t>16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138556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38400" y="195486"/>
            <a:ext cx="6599053" cy="900000"/>
          </a:xfrm>
        </p:spPr>
        <p:txBody>
          <a:bodyPr/>
          <a:lstStyle/>
          <a:p>
            <a:r>
              <a:rPr lang="sv-SE" dirty="0"/>
              <a:t>3. </a:t>
            </a:r>
            <a:r>
              <a:rPr lang="sv-SE" dirty="0" err="1"/>
              <a:t>What</a:t>
            </a:r>
            <a:r>
              <a:rPr lang="sv-SE" dirty="0"/>
              <a:t> </a:t>
            </a:r>
            <a:r>
              <a:rPr lang="sv-SE" dirty="0" smtClean="0"/>
              <a:t>COULD it do </a:t>
            </a:r>
            <a:r>
              <a:rPr lang="sv-SE" dirty="0"/>
              <a:t>in the </a:t>
            </a:r>
            <a:r>
              <a:rPr lang="sv-SE" dirty="0" err="1"/>
              <a:t>future</a:t>
            </a:r>
            <a:r>
              <a:rPr lang="sv-SE" dirty="0"/>
              <a:t>? 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38400" y="1347614"/>
            <a:ext cx="8194040" cy="3240081"/>
          </a:xfrm>
        </p:spPr>
        <p:txBody>
          <a:bodyPr>
            <a:normAutofit/>
          </a:bodyPr>
          <a:lstStyle/>
          <a:p>
            <a:r>
              <a:rPr lang="sv-SE" dirty="0" err="1" smtClean="0"/>
              <a:t>Use</a:t>
            </a:r>
            <a:r>
              <a:rPr lang="sv-SE" dirty="0" smtClean="0"/>
              <a:t> </a:t>
            </a:r>
            <a:r>
              <a:rPr lang="sv-SE" dirty="0" err="1" smtClean="0"/>
              <a:t>activity-pressure</a:t>
            </a:r>
            <a:r>
              <a:rPr lang="sv-SE" dirty="0" smtClean="0"/>
              <a:t> </a:t>
            </a:r>
            <a:r>
              <a:rPr lang="sv-SE" dirty="0" err="1" smtClean="0"/>
              <a:t>models</a:t>
            </a:r>
            <a:r>
              <a:rPr lang="sv-SE" dirty="0" smtClean="0"/>
              <a:t> for plan scenario CI </a:t>
            </a:r>
            <a:r>
              <a:rPr lang="sv-SE" dirty="0" err="1" smtClean="0"/>
              <a:t>calculation</a:t>
            </a:r>
            <a:endParaRPr lang="sv-SE" dirty="0" smtClean="0"/>
          </a:p>
          <a:p>
            <a:r>
              <a:rPr lang="sv-SE" dirty="0" err="1"/>
              <a:t>Include</a:t>
            </a:r>
            <a:r>
              <a:rPr lang="sv-SE" dirty="0"/>
              <a:t> the socio-</a:t>
            </a:r>
            <a:r>
              <a:rPr lang="sv-SE" dirty="0" err="1"/>
              <a:t>economic</a:t>
            </a:r>
            <a:r>
              <a:rPr lang="sv-SE" dirty="0"/>
              <a:t> dimension (</a:t>
            </a:r>
            <a:r>
              <a:rPr lang="sv-SE" dirty="0" err="1"/>
              <a:t>ecosystem</a:t>
            </a:r>
            <a:r>
              <a:rPr lang="sv-SE" dirty="0"/>
              <a:t> services)</a:t>
            </a:r>
          </a:p>
          <a:p>
            <a:r>
              <a:rPr lang="sv-SE" dirty="0" err="1" smtClean="0"/>
              <a:t>Predict</a:t>
            </a:r>
            <a:r>
              <a:rPr lang="sv-SE" dirty="0" smtClean="0"/>
              <a:t> </a:t>
            </a:r>
            <a:r>
              <a:rPr lang="sv-SE" dirty="0" err="1" smtClean="0"/>
              <a:t>if</a:t>
            </a:r>
            <a:r>
              <a:rPr lang="sv-SE" dirty="0" smtClean="0"/>
              <a:t> GES (for MSFD) is </a:t>
            </a:r>
            <a:r>
              <a:rPr lang="sv-SE" dirty="0" err="1" smtClean="0"/>
              <a:t>reached</a:t>
            </a:r>
            <a:r>
              <a:rPr lang="sv-SE" dirty="0" smtClean="0"/>
              <a:t> </a:t>
            </a:r>
            <a:r>
              <a:rPr lang="sv-SE" dirty="0" err="1" smtClean="0"/>
              <a:t>with</a:t>
            </a:r>
            <a:r>
              <a:rPr lang="sv-SE" dirty="0" smtClean="0"/>
              <a:t> plan scenarios</a:t>
            </a:r>
            <a:endParaRPr lang="sv-SE" dirty="0"/>
          </a:p>
          <a:p>
            <a:r>
              <a:rPr lang="sv-SE" dirty="0" err="1" smtClean="0"/>
              <a:t>Optimised</a:t>
            </a:r>
            <a:r>
              <a:rPr lang="sv-SE" dirty="0" smtClean="0"/>
              <a:t> for </a:t>
            </a:r>
            <a:r>
              <a:rPr lang="sv-SE" dirty="0" err="1" smtClean="0"/>
              <a:t>application</a:t>
            </a:r>
            <a:r>
              <a:rPr lang="sv-SE" dirty="0" smtClean="0"/>
              <a:t> at different management </a:t>
            </a:r>
            <a:r>
              <a:rPr lang="sv-SE" dirty="0" err="1" smtClean="0"/>
              <a:t>scales</a:t>
            </a:r>
            <a:r>
              <a:rPr lang="sv-SE" dirty="0" smtClean="0"/>
              <a:t> (</a:t>
            </a:r>
            <a:r>
              <a:rPr lang="sv-SE" dirty="0" err="1" smtClean="0"/>
              <a:t>e.g</a:t>
            </a:r>
            <a:r>
              <a:rPr lang="sv-SE" dirty="0" smtClean="0"/>
              <a:t>. </a:t>
            </a:r>
            <a:r>
              <a:rPr lang="sv-SE" dirty="0" err="1" smtClean="0"/>
              <a:t>transbounday</a:t>
            </a:r>
            <a:r>
              <a:rPr lang="sv-SE" dirty="0" smtClean="0"/>
              <a:t> or </a:t>
            </a:r>
            <a:r>
              <a:rPr lang="sv-SE" dirty="0" err="1" smtClean="0"/>
              <a:t>local</a:t>
            </a:r>
            <a:r>
              <a:rPr lang="sv-SE" dirty="0"/>
              <a:t>)</a:t>
            </a:r>
            <a:endParaRPr lang="sv-SE" dirty="0" smtClean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9ADA9-B8AF-40A6-8885-4ED779507B06}" type="slidenum">
              <a:rPr lang="en-US" noProof="0" smtClean="0"/>
              <a:t>17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77194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51520" y="411510"/>
            <a:ext cx="6599053" cy="900000"/>
          </a:xfrm>
        </p:spPr>
        <p:txBody>
          <a:bodyPr/>
          <a:lstStyle/>
          <a:p>
            <a:r>
              <a:rPr lang="sv-SE" dirty="0"/>
              <a:t>4. </a:t>
            </a:r>
            <a:r>
              <a:rPr lang="sv-SE" dirty="0" err="1"/>
              <a:t>What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the limitations for </a:t>
            </a:r>
            <a:r>
              <a:rPr lang="sv-SE" dirty="0" err="1"/>
              <a:t>developing</a:t>
            </a:r>
            <a:r>
              <a:rPr lang="sv-SE" dirty="0"/>
              <a:t> the </a:t>
            </a:r>
            <a:r>
              <a:rPr lang="sv-SE" dirty="0" err="1"/>
              <a:t>tool</a:t>
            </a:r>
            <a:r>
              <a:rPr lang="sv-SE" dirty="0" smtClean="0"/>
              <a:t>?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251520" y="1563638"/>
            <a:ext cx="8546880" cy="3024057"/>
          </a:xfrm>
        </p:spPr>
        <p:txBody>
          <a:bodyPr>
            <a:normAutofit/>
          </a:bodyPr>
          <a:lstStyle/>
          <a:p>
            <a:r>
              <a:rPr lang="sv-SE" dirty="0" err="1" smtClean="0"/>
              <a:t>Ecoimpact</a:t>
            </a:r>
            <a:r>
              <a:rPr lang="sv-SE" dirty="0" smtClean="0"/>
              <a:t> </a:t>
            </a:r>
            <a:r>
              <a:rPr lang="sv-SE" dirty="0" err="1" smtClean="0"/>
              <a:t>mapper</a:t>
            </a:r>
            <a:r>
              <a:rPr lang="sv-SE" dirty="0" smtClean="0"/>
              <a:t> is an ”as is” desktop </a:t>
            </a:r>
            <a:r>
              <a:rPr lang="sv-SE" dirty="0" err="1" smtClean="0"/>
              <a:t>based</a:t>
            </a:r>
            <a:r>
              <a:rPr lang="sv-SE" dirty="0" smtClean="0"/>
              <a:t> </a:t>
            </a:r>
            <a:r>
              <a:rPr lang="sv-SE" dirty="0" err="1" smtClean="0"/>
              <a:t>freeware</a:t>
            </a:r>
            <a:r>
              <a:rPr lang="sv-SE" dirty="0" smtClean="0"/>
              <a:t> </a:t>
            </a:r>
            <a:r>
              <a:rPr lang="sv-SE" dirty="0" err="1" smtClean="0"/>
              <a:t>which</a:t>
            </a:r>
            <a:r>
              <a:rPr lang="sv-SE" dirty="0"/>
              <a:t> </a:t>
            </a:r>
            <a:r>
              <a:rPr lang="sv-SE" dirty="0" err="1" smtClean="0"/>
              <a:t>uses</a:t>
            </a:r>
            <a:r>
              <a:rPr lang="sv-SE" dirty="0" smtClean="0"/>
              <a:t> </a:t>
            </a:r>
            <a:r>
              <a:rPr lang="sv-SE" dirty="0" err="1" smtClean="0"/>
              <a:t>csv</a:t>
            </a:r>
            <a:r>
              <a:rPr lang="sv-SE" dirty="0" smtClean="0"/>
              <a:t> </a:t>
            </a:r>
            <a:r>
              <a:rPr lang="sv-SE" dirty="0" err="1" smtClean="0"/>
              <a:t>files</a:t>
            </a:r>
            <a:r>
              <a:rPr lang="sv-SE" dirty="0" smtClean="0"/>
              <a:t> as indata </a:t>
            </a:r>
          </a:p>
          <a:p>
            <a:r>
              <a:rPr lang="sv-SE" dirty="0" err="1" smtClean="0"/>
              <a:t>SeaSketch</a:t>
            </a:r>
            <a:r>
              <a:rPr lang="sv-SE" dirty="0" smtClean="0"/>
              <a:t> is a </a:t>
            </a:r>
            <a:r>
              <a:rPr lang="sv-SE" dirty="0" err="1" smtClean="0"/>
              <a:t>user</a:t>
            </a:r>
            <a:r>
              <a:rPr lang="sv-SE" dirty="0" smtClean="0"/>
              <a:t> </a:t>
            </a:r>
            <a:r>
              <a:rPr lang="sv-SE" dirty="0" err="1" smtClean="0"/>
              <a:t>friendly</a:t>
            </a:r>
            <a:r>
              <a:rPr lang="sv-SE" dirty="0" smtClean="0"/>
              <a:t> </a:t>
            </a:r>
            <a:r>
              <a:rPr lang="sv-SE" dirty="0" err="1" smtClean="0"/>
              <a:t>commerically</a:t>
            </a:r>
            <a:r>
              <a:rPr lang="sv-SE" dirty="0" smtClean="0"/>
              <a:t> </a:t>
            </a:r>
            <a:r>
              <a:rPr lang="sv-SE" dirty="0" err="1" smtClean="0"/>
              <a:t>licensed</a:t>
            </a:r>
            <a:r>
              <a:rPr lang="sv-SE" dirty="0" smtClean="0"/>
              <a:t> </a:t>
            </a:r>
            <a:r>
              <a:rPr lang="sv-SE" dirty="0" err="1" smtClean="0"/>
              <a:t>tool</a:t>
            </a:r>
            <a:r>
              <a:rPr lang="sv-SE" dirty="0" smtClean="0"/>
              <a:t> - </a:t>
            </a:r>
            <a:r>
              <a:rPr lang="sv-SE" dirty="0" err="1" smtClean="0"/>
              <a:t>only</a:t>
            </a:r>
            <a:r>
              <a:rPr lang="sv-SE" dirty="0" smtClean="0"/>
              <a:t> part </a:t>
            </a:r>
            <a:r>
              <a:rPr lang="sv-SE" dirty="0" err="1" smtClean="0"/>
              <a:t>of</a:t>
            </a:r>
            <a:r>
              <a:rPr lang="sv-SE" dirty="0" smtClean="0"/>
              <a:t> source </a:t>
            </a:r>
            <a:r>
              <a:rPr lang="sv-SE" dirty="0" err="1" smtClean="0"/>
              <a:t>code</a:t>
            </a:r>
            <a:r>
              <a:rPr lang="sv-SE" dirty="0" smtClean="0"/>
              <a:t> is </a:t>
            </a:r>
            <a:r>
              <a:rPr lang="sv-SE" dirty="0" err="1" smtClean="0"/>
              <a:t>open</a:t>
            </a:r>
            <a:r>
              <a:rPr lang="sv-SE" dirty="0" smtClean="0"/>
              <a:t> (Ben </a:t>
            </a:r>
            <a:r>
              <a:rPr lang="sv-SE" dirty="0" err="1" smtClean="0"/>
              <a:t>Halpern’s</a:t>
            </a:r>
            <a:r>
              <a:rPr lang="sv-SE" dirty="0" smtClean="0"/>
              <a:t> Lab).</a:t>
            </a:r>
          </a:p>
          <a:p>
            <a:r>
              <a:rPr lang="sv-SE" dirty="0" smtClean="0"/>
              <a:t>Swedish ”limitations”: EU-</a:t>
            </a:r>
            <a:r>
              <a:rPr lang="sv-SE" dirty="0" err="1" smtClean="0"/>
              <a:t>law</a:t>
            </a:r>
            <a:r>
              <a:rPr lang="sv-SE" dirty="0" smtClean="0"/>
              <a:t>: data </a:t>
            </a:r>
            <a:r>
              <a:rPr lang="sv-SE" dirty="0" err="1" smtClean="0"/>
              <a:t>use</a:t>
            </a:r>
            <a:r>
              <a:rPr lang="sv-SE" dirty="0" smtClean="0"/>
              <a:t> and </a:t>
            </a:r>
            <a:r>
              <a:rPr lang="sv-SE" dirty="0" err="1" smtClean="0"/>
              <a:t>procurement</a:t>
            </a:r>
            <a:r>
              <a:rPr lang="sv-SE" dirty="0" smtClean="0"/>
              <a:t> </a:t>
            </a:r>
            <a:r>
              <a:rPr lang="sv-SE" dirty="0" err="1" smtClean="0"/>
              <a:t>regulations</a:t>
            </a:r>
            <a:r>
              <a:rPr lang="sv-SE" dirty="0" smtClean="0"/>
              <a:t>, </a:t>
            </a:r>
            <a:r>
              <a:rPr lang="sv-SE" dirty="0" err="1" smtClean="0"/>
              <a:t>future</a:t>
            </a:r>
            <a:r>
              <a:rPr lang="sv-SE" dirty="0" smtClean="0"/>
              <a:t> </a:t>
            </a:r>
            <a:r>
              <a:rPr lang="sv-SE" dirty="0" err="1" smtClean="0"/>
              <a:t>development</a:t>
            </a:r>
            <a:r>
              <a:rPr lang="sv-SE" dirty="0" smtClean="0"/>
              <a:t> </a:t>
            </a:r>
            <a:r>
              <a:rPr lang="sv-SE" dirty="0" err="1" smtClean="0"/>
              <a:t>should</a:t>
            </a:r>
            <a:r>
              <a:rPr lang="sv-SE" dirty="0" smtClean="0"/>
              <a:t> be ’</a:t>
            </a:r>
            <a:r>
              <a:rPr lang="sv-SE" dirty="0" err="1" smtClean="0"/>
              <a:t>open</a:t>
            </a:r>
            <a:r>
              <a:rPr lang="sv-SE" dirty="0" smtClean="0"/>
              <a:t>’, &amp; </a:t>
            </a:r>
            <a:r>
              <a:rPr lang="sv-SE" dirty="0" err="1" smtClean="0"/>
              <a:t>ease</a:t>
            </a:r>
            <a:r>
              <a:rPr lang="sv-SE" dirty="0" smtClean="0"/>
              <a:t> </a:t>
            </a:r>
            <a:r>
              <a:rPr lang="sv-SE" dirty="0" err="1" smtClean="0"/>
              <a:t>of</a:t>
            </a:r>
            <a:r>
              <a:rPr lang="sv-SE" dirty="0" smtClean="0"/>
              <a:t> </a:t>
            </a:r>
            <a:r>
              <a:rPr lang="sv-SE" dirty="0" err="1" smtClean="0"/>
              <a:t>use</a:t>
            </a:r>
            <a:r>
              <a:rPr lang="sv-SE" dirty="0" smtClean="0"/>
              <a:t> is </a:t>
            </a:r>
            <a:r>
              <a:rPr lang="sv-SE" dirty="0" err="1" smtClean="0"/>
              <a:t>essential</a:t>
            </a:r>
            <a:r>
              <a:rPr lang="sv-SE" dirty="0" smtClean="0"/>
              <a:t> (</a:t>
            </a:r>
            <a:r>
              <a:rPr lang="sv-SE" dirty="0" err="1" smtClean="0"/>
              <a:t>planners</a:t>
            </a:r>
            <a:r>
              <a:rPr lang="sv-SE" dirty="0" smtClean="0"/>
              <a:t> </a:t>
            </a:r>
            <a:r>
              <a:rPr lang="sv-SE" dirty="0" err="1" smtClean="0"/>
              <a:t>are</a:t>
            </a:r>
            <a:r>
              <a:rPr lang="sv-SE" dirty="0" smtClean="0"/>
              <a:t> the end </a:t>
            </a:r>
            <a:r>
              <a:rPr lang="sv-SE" dirty="0" err="1" smtClean="0"/>
              <a:t>users</a:t>
            </a:r>
            <a:r>
              <a:rPr lang="sv-SE" dirty="0" smtClean="0"/>
              <a:t>)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9ADA9-B8AF-40A6-8885-4ED779507B06}" type="slidenum">
              <a:rPr lang="en-US" noProof="0" smtClean="0"/>
              <a:t>18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271067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60617" y="843558"/>
            <a:ext cx="5191503" cy="900000"/>
          </a:xfrm>
        </p:spPr>
        <p:txBody>
          <a:bodyPr/>
          <a:lstStyle/>
          <a:p>
            <a:r>
              <a:rPr lang="sv-SE" sz="2400" i="1" dirty="0" err="1" smtClean="0"/>
              <a:t>Future</a:t>
            </a:r>
            <a:r>
              <a:rPr lang="sv-SE" sz="2400" i="1" dirty="0" smtClean="0"/>
              <a:t> development</a:t>
            </a:r>
            <a:r>
              <a:rPr lang="sv-SE" sz="2400" dirty="0" smtClean="0"/>
              <a:t>	</a:t>
            </a:r>
            <a:br>
              <a:rPr lang="sv-SE" sz="2400" dirty="0" smtClean="0"/>
            </a:br>
            <a:r>
              <a:rPr lang="sv-SE" sz="2400" dirty="0" err="1" smtClean="0"/>
              <a:t>Helcom</a:t>
            </a:r>
            <a:r>
              <a:rPr lang="sv-SE" sz="2400" dirty="0" smtClean="0"/>
              <a:t>/</a:t>
            </a:r>
            <a:r>
              <a:rPr lang="sv-SE" sz="2400" dirty="0" err="1" smtClean="0"/>
              <a:t>Vasab</a:t>
            </a:r>
            <a:r>
              <a:rPr lang="sv-SE" sz="2400" dirty="0" smtClean="0"/>
              <a:t>- MSP </a:t>
            </a:r>
            <a:r>
              <a:rPr lang="sv-SE" sz="2400" dirty="0" err="1" smtClean="0"/>
              <a:t>working</a:t>
            </a:r>
            <a:r>
              <a:rPr lang="sv-SE" sz="2400" dirty="0" smtClean="0"/>
              <a:t> </a:t>
            </a:r>
            <a:r>
              <a:rPr lang="sv-SE" sz="2400" dirty="0" err="1" smtClean="0"/>
              <a:t>group</a:t>
            </a:r>
            <a:r>
              <a:rPr lang="sv-SE" sz="2400" dirty="0" smtClean="0"/>
              <a:t> and the new EU-</a:t>
            </a:r>
            <a:r>
              <a:rPr lang="sv-SE" sz="2400" dirty="0" err="1" smtClean="0"/>
              <a:t>project</a:t>
            </a:r>
            <a:r>
              <a:rPr lang="sv-SE" sz="2400" dirty="0" smtClean="0"/>
              <a:t> </a:t>
            </a:r>
            <a:r>
              <a:rPr lang="sv-SE" sz="2400" dirty="0" err="1" smtClean="0"/>
              <a:t>PanBaltic</a:t>
            </a:r>
            <a:r>
              <a:rPr lang="sv-SE" sz="2400" dirty="0" smtClean="0"/>
              <a:t> SCOPE 2018-2019</a:t>
            </a:r>
            <a:endParaRPr lang="sv-SE" sz="24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39552" y="1923678"/>
            <a:ext cx="3888432" cy="2670945"/>
          </a:xfrm>
        </p:spPr>
        <p:txBody>
          <a:bodyPr>
            <a:normAutofit fontScale="85000" lnSpcReduction="20000"/>
          </a:bodyPr>
          <a:lstStyle/>
          <a:p>
            <a:r>
              <a:rPr lang="sv-SE" sz="1900" dirty="0" err="1" smtClean="0"/>
              <a:t>Further</a:t>
            </a:r>
            <a:r>
              <a:rPr lang="sv-SE" sz="1900" dirty="0" smtClean="0"/>
              <a:t> implementation of the ecosystem approach in MSP</a:t>
            </a:r>
          </a:p>
          <a:p>
            <a:r>
              <a:rPr lang="sv-SE" sz="1900" dirty="0" err="1" smtClean="0"/>
              <a:t>Shared</a:t>
            </a:r>
            <a:r>
              <a:rPr lang="sv-SE" sz="1900" dirty="0" smtClean="0"/>
              <a:t> Baltic </a:t>
            </a:r>
            <a:r>
              <a:rPr lang="sv-SE" sz="1900" dirty="0" err="1" smtClean="0"/>
              <a:t>view</a:t>
            </a:r>
            <a:r>
              <a:rPr lang="sv-SE" sz="1900" dirty="0" smtClean="0"/>
              <a:t> on marine green </a:t>
            </a:r>
            <a:r>
              <a:rPr lang="sv-SE" sz="1900" dirty="0" err="1" smtClean="0"/>
              <a:t>infrastructure</a:t>
            </a:r>
            <a:r>
              <a:rPr lang="sv-SE" sz="1900" dirty="0" smtClean="0"/>
              <a:t>/</a:t>
            </a:r>
            <a:r>
              <a:rPr lang="sv-SE" sz="1900" dirty="0" err="1" smtClean="0"/>
              <a:t>blue</a:t>
            </a:r>
            <a:r>
              <a:rPr lang="sv-SE" sz="1900" dirty="0" smtClean="0"/>
              <a:t> </a:t>
            </a:r>
            <a:r>
              <a:rPr lang="sv-SE" sz="1900" dirty="0" err="1" smtClean="0"/>
              <a:t>corridors</a:t>
            </a:r>
            <a:endParaRPr lang="sv-SE" sz="1900" dirty="0" smtClean="0"/>
          </a:p>
          <a:p>
            <a:r>
              <a:rPr lang="sv-SE" sz="1900" dirty="0" err="1" smtClean="0"/>
              <a:t>Application</a:t>
            </a:r>
            <a:r>
              <a:rPr lang="sv-SE" sz="1900" dirty="0" smtClean="0"/>
              <a:t> of </a:t>
            </a:r>
            <a:r>
              <a:rPr lang="sv-SE" sz="1900" dirty="0" err="1" smtClean="0"/>
              <a:t>cumulative</a:t>
            </a:r>
            <a:r>
              <a:rPr lang="sv-SE" sz="1900" dirty="0" smtClean="0"/>
              <a:t> </a:t>
            </a:r>
            <a:r>
              <a:rPr lang="sv-SE" sz="1900" dirty="0" err="1" smtClean="0"/>
              <a:t>assessment</a:t>
            </a:r>
            <a:r>
              <a:rPr lang="sv-SE" sz="1900" dirty="0" smtClean="0"/>
              <a:t> </a:t>
            </a:r>
            <a:r>
              <a:rPr lang="sv-SE" sz="1900" dirty="0" err="1" smtClean="0"/>
              <a:t>tool</a:t>
            </a:r>
            <a:r>
              <a:rPr lang="sv-SE" sz="1900" dirty="0" smtClean="0"/>
              <a:t> Symphony on Baltic data from </a:t>
            </a:r>
            <a:r>
              <a:rPr lang="sv-SE" sz="1900" dirty="0" err="1" smtClean="0"/>
              <a:t>Helcom</a:t>
            </a:r>
            <a:r>
              <a:rPr lang="sv-SE" sz="1900" dirty="0" smtClean="0"/>
              <a:t> </a:t>
            </a:r>
            <a:r>
              <a:rPr lang="sv-SE" sz="1900" dirty="0" err="1" smtClean="0"/>
              <a:t>Holas</a:t>
            </a:r>
            <a:r>
              <a:rPr lang="sv-SE" sz="1900" dirty="0" smtClean="0"/>
              <a:t> II</a:t>
            </a:r>
          </a:p>
          <a:p>
            <a:r>
              <a:rPr lang="sv-SE" sz="1900" dirty="0" smtClean="0"/>
              <a:t>Challenges: </a:t>
            </a:r>
            <a:r>
              <a:rPr lang="sv-SE" sz="1900" dirty="0" err="1" smtClean="0"/>
              <a:t>Linking</a:t>
            </a:r>
            <a:r>
              <a:rPr lang="sv-SE" sz="1900" dirty="0" smtClean="0"/>
              <a:t> MSP </a:t>
            </a:r>
            <a:r>
              <a:rPr lang="sv-SE" sz="1900" dirty="0" err="1" smtClean="0"/>
              <a:t>with</a:t>
            </a:r>
            <a:r>
              <a:rPr lang="sv-SE" sz="1900" dirty="0" smtClean="0"/>
              <a:t> MSFD-GES</a:t>
            </a:r>
          </a:p>
          <a:p>
            <a:r>
              <a:rPr lang="sv-SE" sz="1900" dirty="0" err="1" smtClean="0"/>
              <a:t>Application</a:t>
            </a:r>
            <a:r>
              <a:rPr lang="sv-SE" sz="1900" dirty="0" smtClean="0"/>
              <a:t> SEA in a crossborder </a:t>
            </a:r>
            <a:r>
              <a:rPr lang="sv-SE" sz="1900" dirty="0" err="1" smtClean="0"/>
              <a:t>context</a:t>
            </a:r>
            <a:endParaRPr lang="sv-SE" sz="1900" dirty="0" smtClean="0"/>
          </a:p>
          <a:p>
            <a:endParaRPr lang="sv-SE" dirty="0"/>
          </a:p>
        </p:txBody>
      </p:sp>
      <p:pic>
        <p:nvPicPr>
          <p:cNvPr id="5" name="Platshållare för innehåll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477265"/>
            <a:ext cx="4192299" cy="2966693"/>
          </a:xfrm>
          <a:prstGeom prst="rect">
            <a:avLst/>
          </a:prstGeom>
        </p:spPr>
      </p:pic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9ADA9-B8AF-40A6-8885-4ED779507B06}" type="slidenum">
              <a:rPr lang="en-US" noProof="0" smtClean="0"/>
              <a:t>19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73698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1. </a:t>
            </a:r>
            <a:r>
              <a:rPr lang="sv-SE" dirty="0" err="1"/>
              <a:t>What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the </a:t>
            </a:r>
            <a:r>
              <a:rPr lang="sv-SE" dirty="0" err="1"/>
              <a:t>challenges</a:t>
            </a:r>
            <a:r>
              <a:rPr lang="sv-SE" dirty="0"/>
              <a:t> the </a:t>
            </a:r>
            <a:r>
              <a:rPr lang="sv-SE" dirty="0" err="1"/>
              <a:t>tool</a:t>
            </a:r>
            <a:r>
              <a:rPr lang="sv-SE" dirty="0"/>
              <a:t> </a:t>
            </a:r>
            <a:r>
              <a:rPr lang="sv-SE" dirty="0" err="1"/>
              <a:t>seeks</a:t>
            </a:r>
            <a:r>
              <a:rPr lang="sv-SE" dirty="0"/>
              <a:t> to </a:t>
            </a:r>
            <a:r>
              <a:rPr lang="sv-SE" dirty="0" err="1"/>
              <a:t>address</a:t>
            </a:r>
            <a:r>
              <a:rPr lang="sv-SE" dirty="0"/>
              <a:t>? 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38400" y="1916749"/>
            <a:ext cx="8460000" cy="2670945"/>
          </a:xfrm>
        </p:spPr>
        <p:txBody>
          <a:bodyPr>
            <a:normAutofit/>
          </a:bodyPr>
          <a:lstStyle/>
          <a:p>
            <a:r>
              <a:rPr lang="sv-SE" dirty="0" err="1" smtClean="0"/>
              <a:t>Implement</a:t>
            </a:r>
            <a:r>
              <a:rPr lang="sv-SE" dirty="0" smtClean="0"/>
              <a:t> the </a:t>
            </a:r>
            <a:r>
              <a:rPr lang="sv-SE" dirty="0" err="1" smtClean="0"/>
              <a:t>Ecosystem</a:t>
            </a:r>
            <a:r>
              <a:rPr lang="sv-SE" dirty="0" smtClean="0"/>
              <a:t> Approach</a:t>
            </a:r>
          </a:p>
          <a:p>
            <a:r>
              <a:rPr lang="sv-SE" dirty="0" err="1" smtClean="0"/>
              <a:t>Integrate</a:t>
            </a:r>
            <a:r>
              <a:rPr lang="sv-SE" dirty="0" smtClean="0"/>
              <a:t> </a:t>
            </a:r>
            <a:r>
              <a:rPr lang="sv-SE" dirty="0" err="1" smtClean="0"/>
              <a:t>environmental</a:t>
            </a:r>
            <a:r>
              <a:rPr lang="sv-SE" dirty="0" smtClean="0"/>
              <a:t> </a:t>
            </a:r>
            <a:r>
              <a:rPr lang="sv-SE" dirty="0" err="1" smtClean="0"/>
              <a:t>considerations</a:t>
            </a:r>
            <a:r>
              <a:rPr lang="sv-SE" dirty="0" smtClean="0"/>
              <a:t> in planning</a:t>
            </a:r>
          </a:p>
          <a:p>
            <a:r>
              <a:rPr lang="sv-SE" dirty="0" err="1" smtClean="0"/>
              <a:t>Carry</a:t>
            </a:r>
            <a:r>
              <a:rPr lang="sv-SE" dirty="0" smtClean="0"/>
              <a:t> </a:t>
            </a:r>
            <a:r>
              <a:rPr lang="sv-SE" dirty="0" err="1" smtClean="0"/>
              <a:t>out</a:t>
            </a:r>
            <a:r>
              <a:rPr lang="sv-SE" dirty="0" smtClean="0"/>
              <a:t> </a:t>
            </a:r>
            <a:r>
              <a:rPr lang="sv-SE" dirty="0" err="1" smtClean="0"/>
              <a:t>great</a:t>
            </a:r>
            <a:r>
              <a:rPr lang="sv-SE" dirty="0" smtClean="0"/>
              <a:t> </a:t>
            </a:r>
            <a:r>
              <a:rPr lang="sv-SE" dirty="0" err="1" smtClean="0"/>
              <a:t>Strategic</a:t>
            </a:r>
            <a:r>
              <a:rPr lang="sv-SE" dirty="0" smtClean="0"/>
              <a:t> </a:t>
            </a:r>
            <a:r>
              <a:rPr lang="sv-SE" dirty="0" err="1" smtClean="0"/>
              <a:t>Environmental</a:t>
            </a:r>
            <a:r>
              <a:rPr lang="sv-SE" dirty="0" smtClean="0"/>
              <a:t> </a:t>
            </a:r>
            <a:r>
              <a:rPr lang="sv-SE" dirty="0" err="1" smtClean="0"/>
              <a:t>Assessments</a:t>
            </a:r>
            <a:endParaRPr lang="sv-SE" dirty="0" smtClean="0"/>
          </a:p>
          <a:p>
            <a:r>
              <a:rPr lang="sv-SE" dirty="0" smtClean="0"/>
              <a:t>Link </a:t>
            </a:r>
            <a:r>
              <a:rPr lang="sv-SE" dirty="0" err="1" smtClean="0"/>
              <a:t>between</a:t>
            </a:r>
            <a:r>
              <a:rPr lang="sv-SE" dirty="0" smtClean="0"/>
              <a:t> MSP and MSFD</a:t>
            </a:r>
          </a:p>
          <a:p>
            <a:r>
              <a:rPr lang="sv-SE" dirty="0" err="1" smtClean="0"/>
              <a:t>Good</a:t>
            </a:r>
            <a:r>
              <a:rPr lang="sv-SE" dirty="0" smtClean="0"/>
              <a:t> </a:t>
            </a:r>
            <a:r>
              <a:rPr lang="sv-SE" dirty="0" err="1" smtClean="0"/>
              <a:t>organized</a:t>
            </a:r>
            <a:r>
              <a:rPr lang="sv-SE" dirty="0" smtClean="0"/>
              <a:t> spatial data on </a:t>
            </a:r>
            <a:r>
              <a:rPr lang="sv-SE" dirty="0" err="1" smtClean="0"/>
              <a:t>ecosystem</a:t>
            </a:r>
            <a:r>
              <a:rPr lang="sv-SE" dirty="0" smtClean="0"/>
              <a:t> and </a:t>
            </a:r>
            <a:r>
              <a:rPr lang="sv-SE" dirty="0" err="1" smtClean="0"/>
              <a:t>pressures</a:t>
            </a:r>
            <a:endParaRPr lang="sv-SE" dirty="0" smtClean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9ADA9-B8AF-40A6-8885-4ED779507B06}" type="slidenum">
              <a:rPr lang="en-US" noProof="0" smtClean="0"/>
              <a:t>2</a:t>
            </a:fld>
            <a:endParaRPr lang="en-US" noProof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026" y="1275604"/>
            <a:ext cx="799261" cy="11283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252222"/>
            <a:ext cx="2161077" cy="607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535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9ADA9-B8AF-40A6-8885-4ED779507B06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7" name="Bildobjekt 6" descr="Cod fisheries - Wikipedi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300" y="2265715"/>
            <a:ext cx="1511683" cy="914324"/>
          </a:xfrm>
          <a:prstGeom prst="rect">
            <a:avLst/>
          </a:prstGeom>
        </p:spPr>
      </p:pic>
      <p:grpSp>
        <p:nvGrpSpPr>
          <p:cNvPr id="21" name="Grupp 20"/>
          <p:cNvGrpSpPr/>
          <p:nvPr/>
        </p:nvGrpSpPr>
        <p:grpSpPr>
          <a:xfrm>
            <a:off x="21656" y="51470"/>
            <a:ext cx="9086380" cy="4682969"/>
            <a:chOff x="21656" y="139202"/>
            <a:chExt cx="9086380" cy="4682969"/>
          </a:xfrm>
        </p:grpSpPr>
        <p:sp>
          <p:nvSpPr>
            <p:cNvPr id="22" name="Rektangel 21"/>
            <p:cNvSpPr/>
            <p:nvPr/>
          </p:nvSpPr>
          <p:spPr>
            <a:xfrm>
              <a:off x="251520" y="1264683"/>
              <a:ext cx="225189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Nitrogen </a:t>
              </a:r>
              <a:r>
                <a:rPr lang="sv-SE" dirty="0" err="1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aquaculture</a:t>
              </a:r>
              <a:r>
                <a:rPr lang="sv-SE" dirty="0" smtClean="0"/>
                <a:t> </a:t>
              </a:r>
              <a:endParaRPr lang="sv-SE" dirty="0"/>
            </a:p>
          </p:txBody>
        </p:sp>
        <p:sp>
          <p:nvSpPr>
            <p:cNvPr id="24" name="Rektangel 23"/>
            <p:cNvSpPr/>
            <p:nvPr/>
          </p:nvSpPr>
          <p:spPr>
            <a:xfrm>
              <a:off x="296436" y="1624761"/>
              <a:ext cx="247381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err="1">
                  <a:solidFill>
                    <a:srgbClr val="000000"/>
                  </a:solidFill>
                  <a:latin typeface="Calibri" panose="020F0502020204030204" pitchFamily="34" charset="0"/>
                </a:rPr>
                <a:t>Habitatloss</a:t>
              </a:r>
              <a:r>
                <a:rPr lang="sv-SE" dirty="0">
                  <a:solidFill>
                    <a:srgbClr val="000000"/>
                  </a:solidFill>
                  <a:latin typeface="Calibri" panose="020F0502020204030204" pitchFamily="34" charset="0"/>
                </a:rPr>
                <a:t> </a:t>
              </a:r>
              <a:r>
                <a:rPr lang="sv-SE" dirty="0" err="1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aquaculture</a:t>
              </a:r>
              <a:r>
                <a:rPr lang="sv-SE" dirty="0" smtClean="0"/>
                <a:t> </a:t>
              </a:r>
              <a:endParaRPr lang="sv-SE" dirty="0"/>
            </a:p>
          </p:txBody>
        </p:sp>
        <p:sp>
          <p:nvSpPr>
            <p:cNvPr id="25" name="Rektangel 24"/>
            <p:cNvSpPr/>
            <p:nvPr/>
          </p:nvSpPr>
          <p:spPr>
            <a:xfrm>
              <a:off x="1168709" y="1040681"/>
              <a:ext cx="220079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smtClean="0">
                  <a:latin typeface="Calibri" panose="020F0502020204030204" pitchFamily="34" charset="0"/>
                </a:rPr>
                <a:t>Marine </a:t>
              </a:r>
              <a:r>
                <a:rPr lang="sv-SE" dirty="0" err="1" smtClean="0">
                  <a:latin typeface="Calibri" panose="020F0502020204030204" pitchFamily="34" charset="0"/>
                </a:rPr>
                <a:t>infrastructure</a:t>
              </a:r>
              <a:endParaRPr lang="sv-SE" dirty="0">
                <a:latin typeface="Calibri" panose="020F0502020204030204" pitchFamily="34" charset="0"/>
              </a:endParaRPr>
            </a:p>
          </p:txBody>
        </p:sp>
        <p:sp>
          <p:nvSpPr>
            <p:cNvPr id="26" name="Rektangel 25"/>
            <p:cNvSpPr/>
            <p:nvPr/>
          </p:nvSpPr>
          <p:spPr>
            <a:xfrm>
              <a:off x="4912252" y="859454"/>
              <a:ext cx="197278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Ocean </a:t>
              </a:r>
              <a:r>
                <a:rPr lang="sv-SE" dirty="0" err="1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acidification</a:t>
              </a:r>
              <a:endParaRPr lang="sv-SE" dirty="0"/>
            </a:p>
          </p:txBody>
        </p:sp>
        <p:sp>
          <p:nvSpPr>
            <p:cNvPr id="27" name="Rektangel 26"/>
            <p:cNvSpPr/>
            <p:nvPr/>
          </p:nvSpPr>
          <p:spPr>
            <a:xfrm>
              <a:off x="1115616" y="161809"/>
              <a:ext cx="286360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Climate change temperature</a:t>
              </a:r>
              <a:endParaRPr lang="sv-SE" dirty="0"/>
            </a:p>
          </p:txBody>
        </p:sp>
        <p:sp>
          <p:nvSpPr>
            <p:cNvPr id="28" name="Rektangel 27"/>
            <p:cNvSpPr/>
            <p:nvPr/>
          </p:nvSpPr>
          <p:spPr>
            <a:xfrm>
              <a:off x="2989377" y="464563"/>
              <a:ext cx="18624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err="1">
                  <a:solidFill>
                    <a:srgbClr val="000000"/>
                  </a:solidFill>
                  <a:latin typeface="Calibri" panose="020F0502020204030204" pitchFamily="34" charset="0"/>
                </a:rPr>
                <a:t>Boating</a:t>
              </a:r>
              <a:r>
                <a:rPr lang="sv-SE" dirty="0">
                  <a:solidFill>
                    <a:srgbClr val="000000"/>
                  </a:solidFill>
                  <a:latin typeface="Calibri" panose="020F0502020204030204" pitchFamily="34" charset="0"/>
                </a:rPr>
                <a:t> </a:t>
              </a:r>
              <a:r>
                <a:rPr lang="sv-SE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pollution</a:t>
              </a:r>
              <a:r>
                <a:rPr lang="sv-SE" dirty="0" smtClean="0"/>
                <a:t> </a:t>
              </a:r>
              <a:endParaRPr lang="sv-SE" dirty="0"/>
            </a:p>
          </p:txBody>
        </p:sp>
        <p:sp>
          <p:nvSpPr>
            <p:cNvPr id="29" name="Rektangel 28"/>
            <p:cNvSpPr/>
            <p:nvPr/>
          </p:nvSpPr>
          <p:spPr>
            <a:xfrm>
              <a:off x="3372505" y="841890"/>
              <a:ext cx="151945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err="1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Boating</a:t>
              </a:r>
              <a:r>
                <a:rPr lang="sv-SE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 </a:t>
              </a:r>
              <a:r>
                <a:rPr lang="sv-SE" dirty="0" err="1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noise</a:t>
              </a:r>
              <a:r>
                <a:rPr lang="sv-SE" dirty="0" smtClean="0"/>
                <a:t> </a:t>
              </a:r>
              <a:endParaRPr lang="sv-SE" dirty="0"/>
            </a:p>
          </p:txBody>
        </p:sp>
        <p:sp>
          <p:nvSpPr>
            <p:cNvPr id="30" name="Rektangel 29"/>
            <p:cNvSpPr/>
            <p:nvPr/>
          </p:nvSpPr>
          <p:spPr>
            <a:xfrm>
              <a:off x="1470725" y="2005891"/>
              <a:ext cx="316830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err="1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Habitatloss</a:t>
              </a:r>
              <a:r>
                <a:rPr lang="sv-SE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 </a:t>
              </a:r>
              <a:r>
                <a:rPr lang="sv-SE" dirty="0" err="1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coastal</a:t>
              </a:r>
              <a:r>
                <a:rPr lang="sv-SE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 </a:t>
              </a:r>
              <a:r>
                <a:rPr lang="sv-SE" dirty="0" err="1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exploitation</a:t>
              </a:r>
              <a:r>
                <a:rPr lang="sv-SE" dirty="0" smtClean="0"/>
                <a:t> </a:t>
              </a:r>
              <a:endParaRPr lang="sv-SE" dirty="0"/>
            </a:p>
          </p:txBody>
        </p:sp>
        <p:sp>
          <p:nvSpPr>
            <p:cNvPr id="31" name="Rektangel 30"/>
            <p:cNvSpPr/>
            <p:nvPr/>
          </p:nvSpPr>
          <p:spPr>
            <a:xfrm>
              <a:off x="683568" y="2439169"/>
              <a:ext cx="195784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>
                  <a:solidFill>
                    <a:srgbClr val="000000"/>
                  </a:solidFill>
                  <a:latin typeface="Calibri" panose="020F0502020204030204" pitchFamily="34" charset="0"/>
                </a:rPr>
                <a:t>Abrasion </a:t>
              </a:r>
              <a:r>
                <a:rPr lang="sv-SE" dirty="0" err="1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dredging</a:t>
              </a:r>
              <a:r>
                <a:rPr lang="sv-SE" dirty="0" smtClean="0"/>
                <a:t> </a:t>
              </a:r>
              <a:endParaRPr lang="sv-SE" dirty="0"/>
            </a:p>
          </p:txBody>
        </p:sp>
        <p:sp>
          <p:nvSpPr>
            <p:cNvPr id="32" name="Rektangel 31"/>
            <p:cNvSpPr/>
            <p:nvPr/>
          </p:nvSpPr>
          <p:spPr>
            <a:xfrm>
              <a:off x="182816" y="2057049"/>
              <a:ext cx="1066800" cy="36830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err="1">
                  <a:solidFill>
                    <a:srgbClr val="000000"/>
                  </a:solidFill>
                  <a:latin typeface="Calibri" panose="020F0502020204030204" pitchFamily="34" charset="0"/>
                </a:rPr>
                <a:t>Birdhunt</a:t>
              </a:r>
              <a:r>
                <a:rPr lang="sv-SE" dirty="0"/>
                <a:t> </a:t>
              </a:r>
            </a:p>
          </p:txBody>
        </p:sp>
        <p:sp>
          <p:nvSpPr>
            <p:cNvPr id="33" name="Rektangel 32"/>
            <p:cNvSpPr/>
            <p:nvPr/>
          </p:nvSpPr>
          <p:spPr>
            <a:xfrm>
              <a:off x="2607545" y="2375223"/>
              <a:ext cx="196111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err="1">
                  <a:solidFill>
                    <a:srgbClr val="000000"/>
                  </a:solidFill>
                  <a:latin typeface="Calibri" panose="020F0502020204030204" pitchFamily="34" charset="0"/>
                </a:rPr>
                <a:t>Turbidity</a:t>
              </a:r>
              <a:r>
                <a:rPr lang="sv-SE" dirty="0">
                  <a:solidFill>
                    <a:srgbClr val="000000"/>
                  </a:solidFill>
                  <a:latin typeface="Calibri" panose="020F0502020204030204" pitchFamily="34" charset="0"/>
                </a:rPr>
                <a:t> </a:t>
              </a:r>
              <a:r>
                <a:rPr lang="sv-SE" dirty="0" err="1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dredging</a:t>
              </a:r>
              <a:r>
                <a:rPr lang="sv-SE" dirty="0" smtClean="0"/>
                <a:t> </a:t>
              </a:r>
              <a:endParaRPr lang="sv-SE" dirty="0"/>
            </a:p>
          </p:txBody>
        </p:sp>
        <p:sp>
          <p:nvSpPr>
            <p:cNvPr id="34" name="Rektangel 33"/>
            <p:cNvSpPr/>
            <p:nvPr/>
          </p:nvSpPr>
          <p:spPr>
            <a:xfrm>
              <a:off x="1842530" y="2807511"/>
              <a:ext cx="217867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err="1">
                  <a:solidFill>
                    <a:srgbClr val="000000"/>
                  </a:solidFill>
                  <a:latin typeface="Calibri" panose="020F0502020204030204" pitchFamily="34" charset="0"/>
                </a:rPr>
                <a:t>Habitatloss</a:t>
              </a:r>
              <a:r>
                <a:rPr lang="sv-SE" dirty="0">
                  <a:solidFill>
                    <a:srgbClr val="000000"/>
                  </a:solidFill>
                  <a:latin typeface="Calibri" panose="020F0502020204030204" pitchFamily="34" charset="0"/>
                </a:rPr>
                <a:t> </a:t>
              </a:r>
              <a:r>
                <a:rPr lang="sv-SE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dumping</a:t>
              </a:r>
              <a:r>
                <a:rPr lang="sv-SE" dirty="0" smtClean="0"/>
                <a:t> </a:t>
              </a:r>
              <a:endParaRPr lang="sv-SE" dirty="0"/>
            </a:p>
          </p:txBody>
        </p:sp>
        <p:sp>
          <p:nvSpPr>
            <p:cNvPr id="35" name="Rektangel 34"/>
            <p:cNvSpPr/>
            <p:nvPr/>
          </p:nvSpPr>
          <p:spPr>
            <a:xfrm>
              <a:off x="169968" y="3098977"/>
              <a:ext cx="193508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Explosions </a:t>
              </a:r>
              <a:r>
                <a:rPr lang="sv-SE" dirty="0" err="1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military</a:t>
              </a:r>
              <a:endParaRPr lang="sv-SE" dirty="0"/>
            </a:p>
          </p:txBody>
        </p:sp>
        <p:sp>
          <p:nvSpPr>
            <p:cNvPr id="36" name="Rektangel 35"/>
            <p:cNvSpPr/>
            <p:nvPr/>
          </p:nvSpPr>
          <p:spPr>
            <a:xfrm>
              <a:off x="21656" y="2757105"/>
              <a:ext cx="178779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Pollution </a:t>
              </a:r>
              <a:r>
                <a:rPr lang="sv-SE" dirty="0" err="1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military</a:t>
              </a:r>
              <a:endParaRPr lang="sv-SE" dirty="0"/>
            </a:p>
          </p:txBody>
        </p:sp>
        <p:sp>
          <p:nvSpPr>
            <p:cNvPr id="37" name="Rektangel 36"/>
            <p:cNvSpPr/>
            <p:nvPr/>
          </p:nvSpPr>
          <p:spPr>
            <a:xfrm>
              <a:off x="8213499" y="3893285"/>
              <a:ext cx="81977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err="1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Anoxia</a:t>
              </a:r>
              <a:endParaRPr lang="sv-SE" dirty="0"/>
            </a:p>
          </p:txBody>
        </p:sp>
        <p:sp>
          <p:nvSpPr>
            <p:cNvPr id="38" name="Rektangel 37"/>
            <p:cNvSpPr/>
            <p:nvPr/>
          </p:nvSpPr>
          <p:spPr>
            <a:xfrm>
              <a:off x="2310753" y="3175853"/>
              <a:ext cx="188250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err="1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Noise</a:t>
              </a:r>
              <a:r>
                <a:rPr lang="sv-SE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 </a:t>
              </a:r>
              <a:r>
                <a:rPr lang="sv-SE" dirty="0" err="1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wind</a:t>
              </a:r>
              <a:r>
                <a:rPr lang="sv-SE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 </a:t>
              </a:r>
              <a:r>
                <a:rPr lang="sv-SE" dirty="0" err="1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power</a:t>
              </a:r>
              <a:endParaRPr lang="sv-SE" dirty="0"/>
            </a:p>
          </p:txBody>
        </p:sp>
        <p:sp>
          <p:nvSpPr>
            <p:cNvPr id="39" name="Rektangel 38"/>
            <p:cNvSpPr/>
            <p:nvPr/>
          </p:nvSpPr>
          <p:spPr>
            <a:xfrm>
              <a:off x="877606" y="4129353"/>
              <a:ext cx="221906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err="1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Trawl</a:t>
              </a:r>
              <a:r>
                <a:rPr lang="sv-SE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 </a:t>
              </a:r>
              <a:r>
                <a:rPr lang="sv-SE" dirty="0" err="1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fishing</a:t>
              </a:r>
              <a:r>
                <a:rPr lang="sv-SE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 </a:t>
              </a:r>
              <a:r>
                <a:rPr lang="sv-SE" dirty="0" err="1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turbidity</a:t>
              </a:r>
              <a:endParaRPr lang="sv-SE" dirty="0"/>
            </a:p>
          </p:txBody>
        </p:sp>
        <p:sp>
          <p:nvSpPr>
            <p:cNvPr id="40" name="Rektangel 39"/>
            <p:cNvSpPr/>
            <p:nvPr/>
          </p:nvSpPr>
          <p:spPr>
            <a:xfrm>
              <a:off x="644944" y="3505134"/>
              <a:ext cx="197650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Electric </a:t>
              </a:r>
              <a:r>
                <a:rPr lang="sv-SE" dirty="0" err="1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field</a:t>
              </a:r>
              <a:r>
                <a:rPr lang="sv-SE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 </a:t>
              </a:r>
              <a:r>
                <a:rPr lang="sv-SE" dirty="0" err="1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cables</a:t>
              </a:r>
              <a:endParaRPr lang="sv-SE" dirty="0"/>
            </a:p>
          </p:txBody>
        </p:sp>
        <p:sp>
          <p:nvSpPr>
            <p:cNvPr id="41" name="Rektangel 40"/>
            <p:cNvSpPr/>
            <p:nvPr/>
          </p:nvSpPr>
          <p:spPr>
            <a:xfrm>
              <a:off x="2604573" y="3661399"/>
              <a:ext cx="166116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err="1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Runoff</a:t>
              </a:r>
              <a:r>
                <a:rPr lang="sv-SE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 nitrogen</a:t>
              </a:r>
              <a:endParaRPr lang="sv-SE" dirty="0"/>
            </a:p>
          </p:txBody>
        </p:sp>
        <p:sp>
          <p:nvSpPr>
            <p:cNvPr id="42" name="Rektangel 41"/>
            <p:cNvSpPr/>
            <p:nvPr/>
          </p:nvSpPr>
          <p:spPr>
            <a:xfrm>
              <a:off x="245226" y="3822434"/>
              <a:ext cx="209749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err="1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Runoff</a:t>
              </a:r>
              <a:r>
                <a:rPr lang="sv-SE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 </a:t>
              </a:r>
              <a:r>
                <a:rPr lang="sv-SE" dirty="0" err="1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phosphorous</a:t>
              </a:r>
              <a:endParaRPr lang="sv-SE" dirty="0"/>
            </a:p>
          </p:txBody>
        </p:sp>
        <p:sp>
          <p:nvSpPr>
            <p:cNvPr id="43" name="Rektangel 42"/>
            <p:cNvSpPr/>
            <p:nvPr/>
          </p:nvSpPr>
          <p:spPr>
            <a:xfrm>
              <a:off x="3122100" y="4085891"/>
              <a:ext cx="174753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Net </a:t>
              </a:r>
              <a:r>
                <a:rPr lang="sv-SE" dirty="0" err="1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fishing</a:t>
              </a:r>
              <a:r>
                <a:rPr lang="sv-SE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 </a:t>
              </a:r>
              <a:r>
                <a:rPr lang="sv-SE" dirty="0" err="1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catch</a:t>
              </a:r>
              <a:endParaRPr lang="sv-SE" dirty="0"/>
            </a:p>
          </p:txBody>
        </p:sp>
        <p:sp>
          <p:nvSpPr>
            <p:cNvPr id="44" name="Rektangel 43"/>
            <p:cNvSpPr/>
            <p:nvPr/>
          </p:nvSpPr>
          <p:spPr>
            <a:xfrm>
              <a:off x="1466022" y="4439342"/>
              <a:ext cx="205992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err="1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Pelagic</a:t>
              </a:r>
              <a:r>
                <a:rPr lang="sv-SE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 </a:t>
              </a:r>
              <a:r>
                <a:rPr lang="sv-SE" dirty="0" err="1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fishing</a:t>
              </a:r>
              <a:r>
                <a:rPr lang="sv-SE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 </a:t>
              </a:r>
              <a:r>
                <a:rPr lang="sv-SE" dirty="0" err="1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catch</a:t>
              </a:r>
              <a:endParaRPr lang="sv-SE" dirty="0"/>
            </a:p>
          </p:txBody>
        </p:sp>
        <p:sp>
          <p:nvSpPr>
            <p:cNvPr id="45" name="Rektangel 44"/>
            <p:cNvSpPr/>
            <p:nvPr/>
          </p:nvSpPr>
          <p:spPr>
            <a:xfrm>
              <a:off x="3639397" y="4439342"/>
              <a:ext cx="190763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err="1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Trawl</a:t>
              </a:r>
              <a:r>
                <a:rPr lang="sv-SE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 </a:t>
              </a:r>
              <a:r>
                <a:rPr lang="sv-SE" dirty="0" err="1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fishing</a:t>
              </a:r>
              <a:r>
                <a:rPr lang="sv-SE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 </a:t>
              </a:r>
              <a:r>
                <a:rPr lang="sv-SE" dirty="0" err="1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catch</a:t>
              </a:r>
              <a:endParaRPr lang="sv-SE" dirty="0"/>
            </a:p>
          </p:txBody>
        </p:sp>
        <p:sp>
          <p:nvSpPr>
            <p:cNvPr id="46" name="Rektangel 45"/>
            <p:cNvSpPr/>
            <p:nvPr/>
          </p:nvSpPr>
          <p:spPr>
            <a:xfrm>
              <a:off x="5689521" y="4452839"/>
              <a:ext cx="221432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err="1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Trawl</a:t>
              </a:r>
              <a:r>
                <a:rPr lang="sv-SE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 </a:t>
              </a:r>
              <a:r>
                <a:rPr lang="sv-SE" dirty="0" err="1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fishing</a:t>
              </a:r>
              <a:r>
                <a:rPr lang="sv-SE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 abrasion</a:t>
              </a:r>
              <a:endParaRPr lang="sv-SE" dirty="0"/>
            </a:p>
          </p:txBody>
        </p:sp>
        <p:sp>
          <p:nvSpPr>
            <p:cNvPr id="47" name="Rektangel 46"/>
            <p:cNvSpPr/>
            <p:nvPr/>
          </p:nvSpPr>
          <p:spPr>
            <a:xfrm>
              <a:off x="2433271" y="1369586"/>
              <a:ext cx="18053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Harbor pollution</a:t>
              </a:r>
              <a:r>
                <a:rPr lang="sv-SE" dirty="0" smtClean="0"/>
                <a:t> </a:t>
              </a:r>
              <a:endParaRPr lang="sv-SE" dirty="0"/>
            </a:p>
          </p:txBody>
        </p:sp>
        <p:sp>
          <p:nvSpPr>
            <p:cNvPr id="48" name="Rektangel 47"/>
            <p:cNvSpPr/>
            <p:nvPr/>
          </p:nvSpPr>
          <p:spPr>
            <a:xfrm>
              <a:off x="2713825" y="1706316"/>
              <a:ext cx="191930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Industry pollution</a:t>
              </a:r>
              <a:r>
                <a:rPr lang="sv-SE" dirty="0" smtClean="0"/>
                <a:t> </a:t>
              </a:r>
              <a:endParaRPr lang="sv-SE" dirty="0"/>
            </a:p>
          </p:txBody>
        </p:sp>
        <p:sp>
          <p:nvSpPr>
            <p:cNvPr id="49" name="Rektangel 48"/>
            <p:cNvSpPr/>
            <p:nvPr/>
          </p:nvSpPr>
          <p:spPr>
            <a:xfrm>
              <a:off x="3870949" y="1125171"/>
              <a:ext cx="155106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err="1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Toxic</a:t>
              </a:r>
              <a:r>
                <a:rPr lang="sv-SE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 </a:t>
              </a:r>
              <a:r>
                <a:rPr lang="sv-SE" dirty="0" err="1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munition</a:t>
              </a:r>
              <a:endParaRPr lang="sv-SE" dirty="0"/>
            </a:p>
          </p:txBody>
        </p:sp>
        <p:sp>
          <p:nvSpPr>
            <p:cNvPr id="50" name="Rektangel 49"/>
            <p:cNvSpPr/>
            <p:nvPr/>
          </p:nvSpPr>
          <p:spPr>
            <a:xfrm>
              <a:off x="7560818" y="1783748"/>
              <a:ext cx="149419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err="1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Wreck</a:t>
              </a:r>
              <a:r>
                <a:rPr lang="sv-SE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 </a:t>
              </a:r>
              <a:r>
                <a:rPr lang="sv-SE" dirty="0" err="1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oil</a:t>
              </a:r>
              <a:r>
                <a:rPr lang="sv-SE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 </a:t>
              </a:r>
              <a:r>
                <a:rPr lang="sv-SE" dirty="0" err="1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leak</a:t>
              </a:r>
              <a:endParaRPr lang="sv-SE" dirty="0"/>
            </a:p>
          </p:txBody>
        </p:sp>
        <p:sp>
          <p:nvSpPr>
            <p:cNvPr id="51" name="Rektangel 50"/>
            <p:cNvSpPr/>
            <p:nvPr/>
          </p:nvSpPr>
          <p:spPr>
            <a:xfrm>
              <a:off x="4841372" y="566641"/>
              <a:ext cx="16962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Shipping </a:t>
              </a:r>
              <a:r>
                <a:rPr lang="sv-SE" dirty="0" err="1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oil</a:t>
              </a:r>
              <a:r>
                <a:rPr lang="sv-SE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 spill</a:t>
              </a:r>
              <a:endParaRPr lang="sv-SE" dirty="0"/>
            </a:p>
          </p:txBody>
        </p:sp>
        <p:sp>
          <p:nvSpPr>
            <p:cNvPr id="52" name="Rektangel 51"/>
            <p:cNvSpPr/>
            <p:nvPr/>
          </p:nvSpPr>
          <p:spPr>
            <a:xfrm>
              <a:off x="7560818" y="2758997"/>
              <a:ext cx="154721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Shipping </a:t>
              </a:r>
              <a:r>
                <a:rPr lang="sv-SE" dirty="0" err="1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noise</a:t>
              </a:r>
              <a:endParaRPr lang="sv-SE" dirty="0"/>
            </a:p>
          </p:txBody>
        </p:sp>
        <p:sp>
          <p:nvSpPr>
            <p:cNvPr id="53" name="Rektangel 52"/>
            <p:cNvSpPr/>
            <p:nvPr/>
          </p:nvSpPr>
          <p:spPr>
            <a:xfrm>
              <a:off x="6980722" y="1003540"/>
              <a:ext cx="185499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Shipping </a:t>
              </a:r>
              <a:r>
                <a:rPr lang="sv-SE" dirty="0" err="1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turbidity</a:t>
              </a:r>
              <a:endParaRPr lang="sv-SE" dirty="0"/>
            </a:p>
          </p:txBody>
        </p:sp>
        <p:sp>
          <p:nvSpPr>
            <p:cNvPr id="54" name="Rektangel 53"/>
            <p:cNvSpPr/>
            <p:nvPr/>
          </p:nvSpPr>
          <p:spPr>
            <a:xfrm>
              <a:off x="4110280" y="139202"/>
              <a:ext cx="242085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Marine mining </a:t>
              </a:r>
              <a:r>
                <a:rPr lang="sv-SE" dirty="0" err="1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turbidity</a:t>
              </a:r>
              <a:endParaRPr lang="sv-SE" dirty="0"/>
            </a:p>
          </p:txBody>
        </p:sp>
        <p:sp>
          <p:nvSpPr>
            <p:cNvPr id="55" name="Rektangel 54"/>
            <p:cNvSpPr/>
            <p:nvPr/>
          </p:nvSpPr>
          <p:spPr>
            <a:xfrm>
              <a:off x="168987" y="453862"/>
              <a:ext cx="26852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Marine mining habitat loss</a:t>
              </a:r>
              <a:endParaRPr lang="sv-SE" dirty="0"/>
            </a:p>
          </p:txBody>
        </p:sp>
      </p:grpSp>
      <p:grpSp>
        <p:nvGrpSpPr>
          <p:cNvPr id="56" name="Grupp 55"/>
          <p:cNvGrpSpPr/>
          <p:nvPr/>
        </p:nvGrpSpPr>
        <p:grpSpPr>
          <a:xfrm>
            <a:off x="4169687" y="1266043"/>
            <a:ext cx="4453700" cy="3249923"/>
            <a:chOff x="3012369" y="1275686"/>
            <a:chExt cx="4453700" cy="3249923"/>
          </a:xfrm>
        </p:grpSpPr>
        <p:sp>
          <p:nvSpPr>
            <p:cNvPr id="57" name="Rektangel 56"/>
            <p:cNvSpPr/>
            <p:nvPr/>
          </p:nvSpPr>
          <p:spPr>
            <a:xfrm>
              <a:off x="5360839" y="1961684"/>
              <a:ext cx="131087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smtClean="0">
                  <a:solidFill>
                    <a:schemeClr val="accent4">
                      <a:lumMod val="75000"/>
                    </a:schemeClr>
                  </a:solidFill>
                  <a:latin typeface="Calibri" panose="020F0502020204030204" pitchFamily="34" charset="0"/>
                </a:rPr>
                <a:t>Soft </a:t>
              </a:r>
              <a:r>
                <a:rPr lang="sv-SE" dirty="0" err="1" smtClean="0">
                  <a:solidFill>
                    <a:schemeClr val="accent4">
                      <a:lumMod val="75000"/>
                    </a:schemeClr>
                  </a:solidFill>
                  <a:latin typeface="Calibri" panose="020F0502020204030204" pitchFamily="34" charset="0"/>
                </a:rPr>
                <a:t>bottom</a:t>
              </a:r>
              <a:endParaRPr lang="sv-SE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8" name="Rektangel 57"/>
            <p:cNvSpPr/>
            <p:nvPr/>
          </p:nvSpPr>
          <p:spPr>
            <a:xfrm>
              <a:off x="3702714" y="3004149"/>
              <a:ext cx="183204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smtClean="0">
                  <a:solidFill>
                    <a:schemeClr val="accent4">
                      <a:lumMod val="75000"/>
                    </a:schemeClr>
                  </a:solidFill>
                  <a:latin typeface="Calibri" panose="020F0502020204030204" pitchFamily="34" charset="0"/>
                </a:rPr>
                <a:t>Transport </a:t>
              </a:r>
              <a:r>
                <a:rPr lang="sv-SE" dirty="0" err="1" smtClean="0">
                  <a:solidFill>
                    <a:schemeClr val="accent4">
                      <a:lumMod val="75000"/>
                    </a:schemeClr>
                  </a:solidFill>
                  <a:latin typeface="Calibri" panose="020F0502020204030204" pitchFamily="34" charset="0"/>
                </a:rPr>
                <a:t>bottom</a:t>
              </a:r>
              <a:endParaRPr lang="sv-SE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9" name="Rektangel 58"/>
            <p:cNvSpPr/>
            <p:nvPr/>
          </p:nvSpPr>
          <p:spPr>
            <a:xfrm>
              <a:off x="4446488" y="2280829"/>
              <a:ext cx="138948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smtClean="0">
                  <a:solidFill>
                    <a:schemeClr val="accent4">
                      <a:lumMod val="75000"/>
                    </a:schemeClr>
                  </a:solidFill>
                  <a:latin typeface="Calibri" panose="020F0502020204030204" pitchFamily="34" charset="0"/>
                </a:rPr>
                <a:t>Hard </a:t>
              </a:r>
              <a:r>
                <a:rPr lang="sv-SE" dirty="0" err="1" smtClean="0">
                  <a:solidFill>
                    <a:schemeClr val="accent4">
                      <a:lumMod val="75000"/>
                    </a:schemeClr>
                  </a:solidFill>
                  <a:latin typeface="Calibri" panose="020F0502020204030204" pitchFamily="34" charset="0"/>
                </a:rPr>
                <a:t>bottom</a:t>
              </a:r>
              <a:endParaRPr lang="sv-SE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0" name="Rektangel 59"/>
            <p:cNvSpPr/>
            <p:nvPr/>
          </p:nvSpPr>
          <p:spPr>
            <a:xfrm>
              <a:off x="3359294" y="1542226"/>
              <a:ext cx="128086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err="1" smtClean="0">
                  <a:solidFill>
                    <a:schemeClr val="accent4">
                      <a:lumMod val="75000"/>
                    </a:schemeClr>
                  </a:solidFill>
                  <a:latin typeface="Calibri" panose="020F0502020204030204" pitchFamily="34" charset="0"/>
                </a:rPr>
                <a:t>Mussel</a:t>
              </a:r>
              <a:r>
                <a:rPr lang="sv-SE" dirty="0" smtClean="0">
                  <a:solidFill>
                    <a:schemeClr val="accent4">
                      <a:lumMod val="75000"/>
                    </a:schemeClr>
                  </a:solidFill>
                  <a:latin typeface="Calibri" panose="020F0502020204030204" pitchFamily="34" charset="0"/>
                </a:rPr>
                <a:t> </a:t>
              </a:r>
              <a:r>
                <a:rPr lang="sv-SE" dirty="0" err="1" smtClean="0">
                  <a:solidFill>
                    <a:schemeClr val="accent4">
                      <a:lumMod val="75000"/>
                    </a:schemeClr>
                  </a:solidFill>
                  <a:latin typeface="Calibri" panose="020F0502020204030204" pitchFamily="34" charset="0"/>
                </a:rPr>
                <a:t>reef</a:t>
              </a:r>
              <a:endParaRPr lang="sv-SE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1" name="Rektangel 60"/>
            <p:cNvSpPr/>
            <p:nvPr/>
          </p:nvSpPr>
          <p:spPr>
            <a:xfrm>
              <a:off x="3324757" y="2181083"/>
              <a:ext cx="117346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>
                  <a:solidFill>
                    <a:schemeClr val="accent4">
                      <a:lumMod val="75000"/>
                    </a:schemeClr>
                  </a:solidFill>
                  <a:latin typeface="Calibri" panose="020F0502020204030204" pitchFamily="34" charset="0"/>
                </a:rPr>
                <a:t>Deep </a:t>
              </a:r>
              <a:r>
                <a:rPr lang="sv-SE" dirty="0" err="1" smtClean="0">
                  <a:solidFill>
                    <a:schemeClr val="accent4">
                      <a:lumMod val="75000"/>
                    </a:schemeClr>
                  </a:solidFill>
                  <a:latin typeface="Calibri" panose="020F0502020204030204" pitchFamily="34" charset="0"/>
                </a:rPr>
                <a:t>reef</a:t>
              </a:r>
              <a:r>
                <a:rPr lang="sv-SE" dirty="0" smtClean="0">
                  <a:solidFill>
                    <a:schemeClr val="accent4">
                      <a:lumMod val="75000"/>
                    </a:schemeClr>
                  </a:solidFill>
                  <a:latin typeface="Calibri" panose="020F0502020204030204" pitchFamily="34" charset="0"/>
                </a:rPr>
                <a:t> </a:t>
              </a:r>
              <a:endParaRPr lang="sv-SE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2" name="Rektangel 61"/>
            <p:cNvSpPr/>
            <p:nvPr/>
          </p:nvSpPr>
          <p:spPr>
            <a:xfrm>
              <a:off x="5580112" y="2517879"/>
              <a:ext cx="105516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err="1" smtClean="0">
                  <a:solidFill>
                    <a:schemeClr val="accent4">
                      <a:lumMod val="75000"/>
                    </a:schemeClr>
                  </a:solidFill>
                  <a:latin typeface="Calibri" panose="020F0502020204030204" pitchFamily="34" charset="0"/>
                </a:rPr>
                <a:t>Seagrass</a:t>
              </a:r>
              <a:r>
                <a:rPr lang="sv-SE" dirty="0" smtClean="0">
                  <a:solidFill>
                    <a:schemeClr val="accent4">
                      <a:lumMod val="75000"/>
                    </a:schemeClr>
                  </a:solidFill>
                  <a:latin typeface="Calibri" panose="020F0502020204030204" pitchFamily="34" charset="0"/>
                </a:rPr>
                <a:t> </a:t>
              </a:r>
              <a:endParaRPr lang="sv-SE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3" name="Rektangel 62"/>
            <p:cNvSpPr/>
            <p:nvPr/>
          </p:nvSpPr>
          <p:spPr>
            <a:xfrm>
              <a:off x="4882773" y="3687154"/>
              <a:ext cx="139467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err="1">
                  <a:solidFill>
                    <a:schemeClr val="accent4">
                      <a:lumMod val="75000"/>
                    </a:schemeClr>
                  </a:solidFill>
                  <a:latin typeface="Calibri" panose="020F0502020204030204" pitchFamily="34" charset="0"/>
                </a:rPr>
                <a:t>Artificial</a:t>
              </a:r>
              <a:r>
                <a:rPr lang="sv-SE" dirty="0">
                  <a:solidFill>
                    <a:schemeClr val="accent4">
                      <a:lumMod val="75000"/>
                    </a:schemeClr>
                  </a:solidFill>
                  <a:latin typeface="Calibri" panose="020F0502020204030204" pitchFamily="34" charset="0"/>
                </a:rPr>
                <a:t> </a:t>
              </a:r>
              <a:r>
                <a:rPr lang="sv-SE" dirty="0" err="1" smtClean="0">
                  <a:solidFill>
                    <a:schemeClr val="accent4">
                      <a:lumMod val="75000"/>
                    </a:schemeClr>
                  </a:solidFill>
                  <a:latin typeface="Calibri" panose="020F0502020204030204" pitchFamily="34" charset="0"/>
                </a:rPr>
                <a:t>reef</a:t>
              </a:r>
              <a:endParaRPr lang="sv-SE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4" name="Rektangel 63"/>
            <p:cNvSpPr/>
            <p:nvPr/>
          </p:nvSpPr>
          <p:spPr>
            <a:xfrm>
              <a:off x="3923928" y="1917113"/>
              <a:ext cx="109818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err="1" smtClean="0">
                  <a:solidFill>
                    <a:schemeClr val="accent4">
                      <a:lumMod val="75000"/>
                    </a:schemeClr>
                  </a:solidFill>
                  <a:latin typeface="Calibri" panose="020F0502020204030204" pitchFamily="34" charset="0"/>
                </a:rPr>
                <a:t>Coral</a:t>
              </a:r>
              <a:r>
                <a:rPr lang="sv-SE" dirty="0" smtClean="0">
                  <a:solidFill>
                    <a:schemeClr val="accent4">
                      <a:lumMod val="75000"/>
                    </a:schemeClr>
                  </a:solidFill>
                  <a:latin typeface="Calibri" panose="020F0502020204030204" pitchFamily="34" charset="0"/>
                </a:rPr>
                <a:t> </a:t>
              </a:r>
              <a:r>
                <a:rPr lang="sv-SE" dirty="0" err="1" smtClean="0">
                  <a:solidFill>
                    <a:schemeClr val="accent4">
                      <a:lumMod val="75000"/>
                    </a:schemeClr>
                  </a:solidFill>
                  <a:latin typeface="Calibri" panose="020F0502020204030204" pitchFamily="34" charset="0"/>
                </a:rPr>
                <a:t>reef</a:t>
              </a:r>
              <a:endParaRPr lang="sv-SE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5" name="Rektangel 64"/>
            <p:cNvSpPr/>
            <p:nvPr/>
          </p:nvSpPr>
          <p:spPr>
            <a:xfrm>
              <a:off x="3012369" y="3345701"/>
              <a:ext cx="256006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err="1">
                  <a:solidFill>
                    <a:schemeClr val="accent4">
                      <a:lumMod val="75000"/>
                    </a:schemeClr>
                  </a:solidFill>
                  <a:latin typeface="Calibri" panose="020F0502020204030204" pitchFamily="34" charset="0"/>
                </a:rPr>
                <a:t>Seabird</a:t>
              </a:r>
              <a:r>
                <a:rPr lang="sv-SE" dirty="0">
                  <a:solidFill>
                    <a:schemeClr val="accent4">
                      <a:lumMod val="75000"/>
                    </a:schemeClr>
                  </a:solidFill>
                  <a:latin typeface="Calibri" panose="020F0502020204030204" pitchFamily="34" charset="0"/>
                </a:rPr>
                <a:t> </a:t>
              </a:r>
              <a:r>
                <a:rPr lang="sv-SE" dirty="0" err="1" smtClean="0">
                  <a:solidFill>
                    <a:schemeClr val="accent4">
                      <a:lumMod val="75000"/>
                    </a:schemeClr>
                  </a:solidFill>
                  <a:latin typeface="Calibri" panose="020F0502020204030204" pitchFamily="34" charset="0"/>
                </a:rPr>
                <a:t>wintering</a:t>
              </a:r>
              <a:r>
                <a:rPr lang="sv-SE" dirty="0" smtClean="0">
                  <a:solidFill>
                    <a:schemeClr val="accent4">
                      <a:lumMod val="75000"/>
                    </a:schemeClr>
                  </a:solidFill>
                  <a:latin typeface="Calibri" panose="020F0502020204030204" pitchFamily="34" charset="0"/>
                </a:rPr>
                <a:t> </a:t>
              </a:r>
              <a:r>
                <a:rPr lang="sv-SE" dirty="0" err="1" smtClean="0">
                  <a:solidFill>
                    <a:schemeClr val="accent4">
                      <a:lumMod val="75000"/>
                    </a:schemeClr>
                  </a:solidFill>
                  <a:latin typeface="Calibri" panose="020F0502020204030204" pitchFamily="34" charset="0"/>
                </a:rPr>
                <a:t>ground</a:t>
              </a:r>
              <a:endParaRPr lang="sv-SE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6" name="Rektangel 65"/>
            <p:cNvSpPr/>
            <p:nvPr/>
          </p:nvSpPr>
          <p:spPr>
            <a:xfrm>
              <a:off x="4532204" y="4156277"/>
              <a:ext cx="97982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err="1" smtClean="0">
                  <a:solidFill>
                    <a:schemeClr val="accent4">
                      <a:lumMod val="75000"/>
                    </a:schemeClr>
                  </a:solidFill>
                  <a:latin typeface="Calibri" panose="020F0502020204030204" pitchFamily="34" charset="0"/>
                </a:rPr>
                <a:t>Seabirds</a:t>
              </a:r>
              <a:endParaRPr lang="sv-SE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7" name="Rektangel 66"/>
            <p:cNvSpPr/>
            <p:nvPr/>
          </p:nvSpPr>
          <p:spPr>
            <a:xfrm>
              <a:off x="5396874" y="1433450"/>
              <a:ext cx="188173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err="1">
                  <a:solidFill>
                    <a:schemeClr val="accent4">
                      <a:lumMod val="75000"/>
                    </a:schemeClr>
                  </a:solidFill>
                  <a:latin typeface="Calibri" panose="020F0502020204030204" pitchFamily="34" charset="0"/>
                </a:rPr>
                <a:t>Spawning</a:t>
              </a:r>
              <a:r>
                <a:rPr lang="sv-SE" dirty="0">
                  <a:solidFill>
                    <a:schemeClr val="accent4">
                      <a:lumMod val="75000"/>
                    </a:schemeClr>
                  </a:solidFill>
                  <a:latin typeface="Calibri" panose="020F0502020204030204" pitchFamily="34" charset="0"/>
                </a:rPr>
                <a:t> </a:t>
              </a:r>
              <a:r>
                <a:rPr lang="sv-SE" dirty="0" err="1" smtClean="0">
                  <a:solidFill>
                    <a:schemeClr val="accent4">
                      <a:lumMod val="75000"/>
                    </a:schemeClr>
                  </a:solidFill>
                  <a:latin typeface="Calibri" panose="020F0502020204030204" pitchFamily="34" charset="0"/>
                </a:rPr>
                <a:t>ground</a:t>
              </a:r>
              <a:r>
                <a:rPr lang="sv-SE" dirty="0" smtClean="0">
                  <a:solidFill>
                    <a:schemeClr val="accent4">
                      <a:lumMod val="75000"/>
                    </a:schemeClr>
                  </a:solidFill>
                  <a:latin typeface="Calibri" panose="020F0502020204030204" pitchFamily="34" charset="0"/>
                </a:rPr>
                <a:t> </a:t>
              </a:r>
              <a:endParaRPr lang="sv-SE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8" name="Rektangel 67"/>
            <p:cNvSpPr/>
            <p:nvPr/>
          </p:nvSpPr>
          <p:spPr>
            <a:xfrm>
              <a:off x="4566793" y="2620120"/>
              <a:ext cx="615950" cy="36830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err="1">
                  <a:solidFill>
                    <a:schemeClr val="accent4">
                      <a:lumMod val="75000"/>
                    </a:schemeClr>
                  </a:solidFill>
                  <a:latin typeface="Calibri" panose="020F0502020204030204" pitchFamily="34" charset="0"/>
                </a:rPr>
                <a:t>Cod</a:t>
              </a:r>
              <a:r>
                <a:rPr lang="sv-SE" dirty="0">
                  <a:solidFill>
                    <a:schemeClr val="accent4">
                      <a:lumMod val="75000"/>
                    </a:schemeClr>
                  </a:solidFill>
                  <a:latin typeface="Calibri" panose="020F0502020204030204" pitchFamily="34" charset="0"/>
                </a:rPr>
                <a:t> </a:t>
              </a:r>
            </a:p>
          </p:txBody>
        </p:sp>
        <p:sp>
          <p:nvSpPr>
            <p:cNvPr id="69" name="Rektangel 68"/>
            <p:cNvSpPr/>
            <p:nvPr/>
          </p:nvSpPr>
          <p:spPr>
            <a:xfrm>
              <a:off x="6474163" y="2995308"/>
              <a:ext cx="952500" cy="36830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err="1" smtClean="0">
                  <a:solidFill>
                    <a:schemeClr val="accent4">
                      <a:lumMod val="75000"/>
                    </a:schemeClr>
                  </a:solidFill>
                  <a:latin typeface="Calibri" panose="020F0502020204030204" pitchFamily="34" charset="0"/>
                </a:rPr>
                <a:t>Herring</a:t>
              </a:r>
              <a:r>
                <a:rPr lang="sv-SE" dirty="0" smtClean="0">
                  <a:solidFill>
                    <a:schemeClr val="accent4">
                      <a:lumMod val="75000"/>
                    </a:schemeClr>
                  </a:solidFill>
                  <a:latin typeface="Calibri" panose="020F0502020204030204" pitchFamily="34" charset="0"/>
                </a:rPr>
                <a:t> </a:t>
              </a:r>
              <a:endParaRPr lang="sv-SE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0" name="Rektangel 69"/>
            <p:cNvSpPr/>
            <p:nvPr/>
          </p:nvSpPr>
          <p:spPr>
            <a:xfrm>
              <a:off x="6542008" y="2266042"/>
              <a:ext cx="736600" cy="36830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err="1">
                  <a:solidFill>
                    <a:schemeClr val="accent4">
                      <a:lumMod val="75000"/>
                    </a:schemeClr>
                  </a:solidFill>
                  <a:latin typeface="Calibri" panose="020F0502020204030204" pitchFamily="34" charset="0"/>
                </a:rPr>
                <a:t>Sprat</a:t>
              </a:r>
              <a:r>
                <a:rPr lang="sv-SE" dirty="0">
                  <a:solidFill>
                    <a:schemeClr val="accent4">
                      <a:lumMod val="75000"/>
                    </a:schemeClr>
                  </a:solidFill>
                  <a:latin typeface="Calibri" panose="020F0502020204030204" pitchFamily="34" charset="0"/>
                </a:rPr>
                <a:t> </a:t>
              </a:r>
            </a:p>
          </p:txBody>
        </p:sp>
        <p:sp>
          <p:nvSpPr>
            <p:cNvPr id="71" name="Rektangel 70"/>
            <p:cNvSpPr/>
            <p:nvPr/>
          </p:nvSpPr>
          <p:spPr>
            <a:xfrm>
              <a:off x="5881368" y="2892844"/>
              <a:ext cx="46102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err="1" smtClean="0">
                  <a:solidFill>
                    <a:schemeClr val="accent4">
                      <a:lumMod val="75000"/>
                    </a:schemeClr>
                  </a:solidFill>
                  <a:latin typeface="Calibri" panose="020F0502020204030204" pitchFamily="34" charset="0"/>
                </a:rPr>
                <a:t>Eel</a:t>
              </a:r>
              <a:endParaRPr lang="sv-SE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2" name="Rektangel 71"/>
            <p:cNvSpPr/>
            <p:nvPr/>
          </p:nvSpPr>
          <p:spPr>
            <a:xfrm>
              <a:off x="3523535" y="3763062"/>
              <a:ext cx="128689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err="1" smtClean="0">
                  <a:solidFill>
                    <a:schemeClr val="accent4">
                      <a:lumMod val="75000"/>
                    </a:schemeClr>
                  </a:solidFill>
                  <a:latin typeface="Calibri" panose="020F0502020204030204" pitchFamily="34" charset="0"/>
                </a:rPr>
                <a:t>Rivermouth</a:t>
              </a:r>
              <a:endParaRPr lang="sv-SE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3" name="Rektangel 72"/>
            <p:cNvSpPr/>
            <p:nvPr/>
          </p:nvSpPr>
          <p:spPr>
            <a:xfrm>
              <a:off x="5594623" y="3235620"/>
              <a:ext cx="100239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err="1" smtClean="0">
                  <a:solidFill>
                    <a:schemeClr val="accent4">
                      <a:lumMod val="75000"/>
                    </a:schemeClr>
                  </a:solidFill>
                  <a:latin typeface="Calibri" panose="020F0502020204030204" pitchFamily="34" charset="0"/>
                </a:rPr>
                <a:t>Porpoise</a:t>
              </a:r>
              <a:endParaRPr lang="sv-SE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4" name="Rektangel 73"/>
            <p:cNvSpPr/>
            <p:nvPr/>
          </p:nvSpPr>
          <p:spPr>
            <a:xfrm>
              <a:off x="6354546" y="3578396"/>
              <a:ext cx="111152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>
                  <a:solidFill>
                    <a:schemeClr val="accent4">
                      <a:lumMod val="75000"/>
                    </a:schemeClr>
                  </a:solidFill>
                  <a:latin typeface="Calibri" panose="020F0502020204030204" pitchFamily="34" charset="0"/>
                </a:rPr>
                <a:t>Grey </a:t>
              </a:r>
              <a:r>
                <a:rPr lang="sv-SE" dirty="0" err="1" smtClean="0">
                  <a:solidFill>
                    <a:schemeClr val="accent4">
                      <a:lumMod val="75000"/>
                    </a:schemeClr>
                  </a:solidFill>
                  <a:latin typeface="Calibri" panose="020F0502020204030204" pitchFamily="34" charset="0"/>
                </a:rPr>
                <a:t>seal</a:t>
              </a:r>
              <a:r>
                <a:rPr lang="sv-SE" dirty="0" smtClean="0">
                  <a:solidFill>
                    <a:schemeClr val="accent4">
                      <a:lumMod val="75000"/>
                    </a:schemeClr>
                  </a:solidFill>
                  <a:latin typeface="Calibri" panose="020F0502020204030204" pitchFamily="34" charset="0"/>
                </a:rPr>
                <a:t> </a:t>
              </a:r>
              <a:endParaRPr lang="sv-SE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5" name="Rektangel 74"/>
            <p:cNvSpPr/>
            <p:nvPr/>
          </p:nvSpPr>
          <p:spPr>
            <a:xfrm>
              <a:off x="5677981" y="4029930"/>
              <a:ext cx="145103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err="1">
                  <a:solidFill>
                    <a:schemeClr val="accent4">
                      <a:lumMod val="75000"/>
                    </a:schemeClr>
                  </a:solidFill>
                  <a:latin typeface="Calibri" panose="020F0502020204030204" pitchFamily="34" charset="0"/>
                </a:rPr>
                <a:t>Harbour</a:t>
              </a:r>
              <a:r>
                <a:rPr lang="sv-SE" dirty="0">
                  <a:solidFill>
                    <a:schemeClr val="accent4">
                      <a:lumMod val="75000"/>
                    </a:schemeClr>
                  </a:solidFill>
                  <a:latin typeface="Calibri" panose="020F0502020204030204" pitchFamily="34" charset="0"/>
                </a:rPr>
                <a:t> </a:t>
              </a:r>
              <a:r>
                <a:rPr lang="sv-SE" dirty="0" err="1" smtClean="0">
                  <a:solidFill>
                    <a:schemeClr val="accent4">
                      <a:lumMod val="75000"/>
                    </a:schemeClr>
                  </a:solidFill>
                  <a:latin typeface="Calibri" panose="020F0502020204030204" pitchFamily="34" charset="0"/>
                </a:rPr>
                <a:t>seal</a:t>
              </a:r>
              <a:r>
                <a:rPr lang="sv-SE" dirty="0" smtClean="0">
                  <a:solidFill>
                    <a:schemeClr val="accent4">
                      <a:lumMod val="75000"/>
                    </a:schemeClr>
                  </a:solidFill>
                  <a:latin typeface="Calibri" panose="020F0502020204030204" pitchFamily="34" charset="0"/>
                </a:rPr>
                <a:t> </a:t>
              </a:r>
              <a:endParaRPr lang="sv-SE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6" name="Rektangel 75"/>
            <p:cNvSpPr/>
            <p:nvPr/>
          </p:nvSpPr>
          <p:spPr>
            <a:xfrm>
              <a:off x="4305416" y="1275686"/>
              <a:ext cx="101002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dirty="0" smtClean="0">
                  <a:solidFill>
                    <a:schemeClr val="accent4">
                      <a:lumMod val="75000"/>
                    </a:schemeClr>
                  </a:solidFill>
                  <a:latin typeface="Calibri" panose="020F0502020204030204" pitchFamily="34" charset="0"/>
                </a:rPr>
                <a:t>Plankton</a:t>
              </a:r>
              <a:endParaRPr lang="sv-SE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23" name="Rubrik 9"/>
          <p:cNvSpPr>
            <a:spLocks noGrp="1"/>
          </p:cNvSpPr>
          <p:nvPr>
            <p:ph type="title"/>
          </p:nvPr>
        </p:nvSpPr>
        <p:spPr>
          <a:xfrm>
            <a:off x="338400" y="669600"/>
            <a:ext cx="7041911" cy="461990"/>
          </a:xfrm>
        </p:spPr>
        <p:txBody>
          <a:bodyPr/>
          <a:lstStyle/>
          <a:p>
            <a:r>
              <a:rPr lang="en-US" dirty="0" smtClean="0"/>
              <a:t>Any 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756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Grupp 111"/>
          <p:cNvGrpSpPr/>
          <p:nvPr/>
        </p:nvGrpSpPr>
        <p:grpSpPr>
          <a:xfrm>
            <a:off x="179512" y="1390030"/>
            <a:ext cx="1080120" cy="2880320"/>
            <a:chOff x="179512" y="1563638"/>
            <a:chExt cx="1080120" cy="2537668"/>
          </a:xfrm>
        </p:grpSpPr>
        <p:sp>
          <p:nvSpPr>
            <p:cNvPr id="105" name="Rektangel 104"/>
            <p:cNvSpPr/>
            <p:nvPr/>
          </p:nvSpPr>
          <p:spPr>
            <a:xfrm>
              <a:off x="179512" y="1563638"/>
              <a:ext cx="1080120" cy="25376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 err="1" smtClean="0"/>
            </a:p>
          </p:txBody>
        </p:sp>
        <p:sp>
          <p:nvSpPr>
            <p:cNvPr id="106" name="textruta 105"/>
            <p:cNvSpPr txBox="1"/>
            <p:nvPr/>
          </p:nvSpPr>
          <p:spPr>
            <a:xfrm>
              <a:off x="222698" y="1620707"/>
              <a:ext cx="928922" cy="488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000" dirty="0" err="1" smtClean="0">
                  <a:solidFill>
                    <a:schemeClr val="bg1"/>
                  </a:solidFill>
                </a:rPr>
                <a:t>Cumulative</a:t>
              </a:r>
              <a:r>
                <a:rPr lang="sv-SE" sz="1000" dirty="0" smtClean="0">
                  <a:solidFill>
                    <a:schemeClr val="bg1"/>
                  </a:solidFill>
                </a:rPr>
                <a:t> </a:t>
              </a:r>
              <a:r>
                <a:rPr lang="sv-SE" sz="1000" dirty="0" err="1" smtClean="0">
                  <a:solidFill>
                    <a:schemeClr val="bg1"/>
                  </a:solidFill>
                </a:rPr>
                <a:t>impact</a:t>
              </a:r>
              <a:r>
                <a:rPr lang="sv-SE" sz="1000" dirty="0" smtClean="0">
                  <a:solidFill>
                    <a:schemeClr val="bg1"/>
                  </a:solidFill>
                </a:rPr>
                <a:t> on all (</a:t>
              </a:r>
              <a:r>
                <a:rPr lang="sv-SE" sz="1000" i="1" dirty="0" smtClean="0">
                  <a:solidFill>
                    <a:schemeClr val="bg1"/>
                  </a:solidFill>
                </a:rPr>
                <a:t>j…n</a:t>
              </a:r>
              <a:r>
                <a:rPr lang="sv-SE" sz="1000" dirty="0" smtClean="0">
                  <a:solidFill>
                    <a:schemeClr val="bg1"/>
                  </a:solidFill>
                </a:rPr>
                <a:t>)</a:t>
              </a:r>
              <a:endParaRPr lang="sv-SE" sz="1000" dirty="0">
                <a:solidFill>
                  <a:schemeClr val="bg1"/>
                </a:solidFill>
              </a:endParaRPr>
            </a:p>
          </p:txBody>
        </p:sp>
      </p:grpSp>
      <p:sp>
        <p:nvSpPr>
          <p:cNvPr id="3" name="Ellips 2"/>
          <p:cNvSpPr/>
          <p:nvPr/>
        </p:nvSpPr>
        <p:spPr>
          <a:xfrm>
            <a:off x="3635896" y="1390030"/>
            <a:ext cx="2736304" cy="273630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 smtClean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9ADA9-B8AF-40A6-8885-4ED779507B06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23" name="Rubrik 9"/>
          <p:cNvSpPr>
            <a:spLocks noGrp="1"/>
          </p:cNvSpPr>
          <p:nvPr>
            <p:ph type="title"/>
          </p:nvPr>
        </p:nvSpPr>
        <p:spPr>
          <a:xfrm>
            <a:off x="338400" y="669600"/>
            <a:ext cx="7041911" cy="461990"/>
          </a:xfrm>
        </p:spPr>
        <p:txBody>
          <a:bodyPr/>
          <a:lstStyle/>
          <a:p>
            <a:r>
              <a:rPr lang="en-US" dirty="0" smtClean="0"/>
              <a:t>A chain of links</a:t>
            </a:r>
            <a:endParaRPr lang="en-US" dirty="0"/>
          </a:p>
        </p:txBody>
      </p:sp>
      <p:sp>
        <p:nvSpPr>
          <p:cNvPr id="89" name="textruta 88"/>
          <p:cNvSpPr txBox="1"/>
          <p:nvPr/>
        </p:nvSpPr>
        <p:spPr>
          <a:xfrm>
            <a:off x="4254798" y="1707654"/>
            <a:ext cx="15311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000" dirty="0" err="1" smtClean="0">
                <a:solidFill>
                  <a:schemeClr val="bg1"/>
                </a:solidFill>
              </a:rPr>
              <a:t>Ecological</a:t>
            </a:r>
            <a:r>
              <a:rPr lang="sv-SE" sz="1000" dirty="0" smtClean="0">
                <a:solidFill>
                  <a:schemeClr val="bg1"/>
                </a:solidFill>
              </a:rPr>
              <a:t> </a:t>
            </a:r>
            <a:r>
              <a:rPr lang="sv-SE" sz="1000" dirty="0" err="1" smtClean="0">
                <a:solidFill>
                  <a:schemeClr val="bg1"/>
                </a:solidFill>
              </a:rPr>
              <a:t>component</a:t>
            </a:r>
            <a:r>
              <a:rPr lang="sv-SE" sz="1000" dirty="0" smtClean="0">
                <a:solidFill>
                  <a:schemeClr val="bg1"/>
                </a:solidFill>
              </a:rPr>
              <a:t>, </a:t>
            </a:r>
            <a:r>
              <a:rPr lang="sv-SE" sz="1000" i="1" dirty="0" smtClean="0">
                <a:solidFill>
                  <a:schemeClr val="bg1"/>
                </a:solidFill>
              </a:rPr>
              <a:t>j</a:t>
            </a:r>
            <a:endParaRPr lang="sv-SE" sz="1000" i="1" dirty="0">
              <a:solidFill>
                <a:schemeClr val="bg1"/>
              </a:solidFill>
            </a:endParaRPr>
          </a:p>
        </p:txBody>
      </p:sp>
      <p:grpSp>
        <p:nvGrpSpPr>
          <p:cNvPr id="109" name="Grupp 108"/>
          <p:cNvGrpSpPr/>
          <p:nvPr/>
        </p:nvGrpSpPr>
        <p:grpSpPr>
          <a:xfrm>
            <a:off x="6876256" y="1288058"/>
            <a:ext cx="1040420" cy="2982292"/>
            <a:chOff x="6876256" y="1288058"/>
            <a:chExt cx="1040420" cy="2982292"/>
          </a:xfrm>
        </p:grpSpPr>
        <p:sp>
          <p:nvSpPr>
            <p:cNvPr id="81" name="Ellips 80"/>
            <p:cNvSpPr/>
            <p:nvPr/>
          </p:nvSpPr>
          <p:spPr>
            <a:xfrm>
              <a:off x="6876256" y="1288058"/>
              <a:ext cx="792088" cy="792088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 err="1" smtClean="0"/>
            </a:p>
          </p:txBody>
        </p:sp>
        <p:sp>
          <p:nvSpPr>
            <p:cNvPr id="82" name="Ellips 81"/>
            <p:cNvSpPr/>
            <p:nvPr/>
          </p:nvSpPr>
          <p:spPr>
            <a:xfrm>
              <a:off x="7094800" y="2350291"/>
              <a:ext cx="792088" cy="792088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 err="1" smtClean="0"/>
            </a:p>
          </p:txBody>
        </p:sp>
        <p:sp>
          <p:nvSpPr>
            <p:cNvPr id="83" name="Ellips 82"/>
            <p:cNvSpPr/>
            <p:nvPr/>
          </p:nvSpPr>
          <p:spPr>
            <a:xfrm>
              <a:off x="6938529" y="3478262"/>
              <a:ext cx="792088" cy="792088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 err="1" smtClean="0"/>
            </a:p>
          </p:txBody>
        </p:sp>
        <p:sp>
          <p:nvSpPr>
            <p:cNvPr id="90" name="textruta 89"/>
            <p:cNvSpPr txBox="1"/>
            <p:nvPr/>
          </p:nvSpPr>
          <p:spPr>
            <a:xfrm>
              <a:off x="6876256" y="1575857"/>
              <a:ext cx="8018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000" dirty="0" err="1" smtClean="0">
                  <a:solidFill>
                    <a:schemeClr val="bg1"/>
                  </a:solidFill>
                </a:rPr>
                <a:t>Pressure</a:t>
              </a:r>
              <a:r>
                <a:rPr lang="sv-SE" sz="1000" dirty="0" smtClean="0">
                  <a:solidFill>
                    <a:schemeClr val="bg1"/>
                  </a:solidFill>
                </a:rPr>
                <a:t> </a:t>
              </a:r>
              <a:r>
                <a:rPr lang="sv-SE" sz="1000" i="1" dirty="0" smtClean="0">
                  <a:solidFill>
                    <a:schemeClr val="bg1"/>
                  </a:solidFill>
                </a:rPr>
                <a:t>1</a:t>
              </a:r>
              <a:endParaRPr lang="sv-SE" sz="1000" i="1" dirty="0">
                <a:solidFill>
                  <a:schemeClr val="bg1"/>
                </a:solidFill>
              </a:endParaRPr>
            </a:p>
          </p:txBody>
        </p:sp>
        <p:sp>
          <p:nvSpPr>
            <p:cNvPr id="91" name="textruta 90"/>
            <p:cNvSpPr txBox="1"/>
            <p:nvPr/>
          </p:nvSpPr>
          <p:spPr>
            <a:xfrm>
              <a:off x="7114853" y="2635071"/>
              <a:ext cx="8018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000" dirty="0" err="1" smtClean="0">
                  <a:solidFill>
                    <a:schemeClr val="bg1"/>
                  </a:solidFill>
                </a:rPr>
                <a:t>Pressure</a:t>
              </a:r>
              <a:r>
                <a:rPr lang="sv-SE" sz="1000" dirty="0" smtClean="0">
                  <a:solidFill>
                    <a:schemeClr val="bg1"/>
                  </a:solidFill>
                </a:rPr>
                <a:t> </a:t>
              </a:r>
              <a:r>
                <a:rPr lang="sv-SE" sz="1000" i="1" dirty="0" smtClean="0">
                  <a:solidFill>
                    <a:schemeClr val="bg1"/>
                  </a:solidFill>
                </a:rPr>
                <a:t>2</a:t>
              </a:r>
              <a:endParaRPr lang="sv-SE" sz="1000" i="1" dirty="0">
                <a:solidFill>
                  <a:schemeClr val="bg1"/>
                </a:solidFill>
              </a:endParaRPr>
            </a:p>
          </p:txBody>
        </p:sp>
        <p:sp>
          <p:nvSpPr>
            <p:cNvPr id="92" name="textruta 91"/>
            <p:cNvSpPr txBox="1"/>
            <p:nvPr/>
          </p:nvSpPr>
          <p:spPr>
            <a:xfrm>
              <a:off x="6938529" y="3751196"/>
              <a:ext cx="8018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000" dirty="0" err="1" smtClean="0">
                  <a:solidFill>
                    <a:schemeClr val="bg1"/>
                  </a:solidFill>
                </a:rPr>
                <a:t>Pressure</a:t>
              </a:r>
              <a:r>
                <a:rPr lang="sv-SE" sz="1000" dirty="0" smtClean="0">
                  <a:solidFill>
                    <a:schemeClr val="bg1"/>
                  </a:solidFill>
                </a:rPr>
                <a:t> </a:t>
              </a:r>
              <a:r>
                <a:rPr lang="sv-SE" sz="1000" i="1" dirty="0" smtClean="0">
                  <a:solidFill>
                    <a:schemeClr val="bg1"/>
                  </a:solidFill>
                </a:rPr>
                <a:t>3</a:t>
              </a:r>
              <a:endParaRPr lang="sv-SE" sz="1000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1" name="Grupp 110"/>
          <p:cNvGrpSpPr/>
          <p:nvPr/>
        </p:nvGrpSpPr>
        <p:grpSpPr>
          <a:xfrm>
            <a:off x="638644" y="1935524"/>
            <a:ext cx="1767787" cy="1585002"/>
            <a:chOff x="638644" y="1935524"/>
            <a:chExt cx="1767787" cy="1585002"/>
          </a:xfrm>
        </p:grpSpPr>
        <p:sp>
          <p:nvSpPr>
            <p:cNvPr id="86" name="Rektangel 85"/>
            <p:cNvSpPr/>
            <p:nvPr/>
          </p:nvSpPr>
          <p:spPr>
            <a:xfrm>
              <a:off x="638644" y="2080146"/>
              <a:ext cx="968372" cy="1398116"/>
            </a:xfrm>
            <a:prstGeom prst="rect">
              <a:avLst/>
            </a:prstGeom>
            <a:solidFill>
              <a:schemeClr val="accent3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 err="1" smtClean="0"/>
            </a:p>
          </p:txBody>
        </p:sp>
        <p:sp>
          <p:nvSpPr>
            <p:cNvPr id="11" name="Högerpil 10"/>
            <p:cNvSpPr/>
            <p:nvPr/>
          </p:nvSpPr>
          <p:spPr>
            <a:xfrm rot="9450750">
              <a:off x="1709473" y="1935524"/>
              <a:ext cx="531682" cy="348798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 err="1" smtClean="0"/>
            </a:p>
          </p:txBody>
        </p:sp>
        <p:sp>
          <p:nvSpPr>
            <p:cNvPr id="87" name="Högerpil 86"/>
            <p:cNvSpPr/>
            <p:nvPr/>
          </p:nvSpPr>
          <p:spPr>
            <a:xfrm rot="11715009">
              <a:off x="1699494" y="3171728"/>
              <a:ext cx="531682" cy="348798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 err="1" smtClean="0"/>
            </a:p>
          </p:txBody>
        </p:sp>
        <p:sp>
          <p:nvSpPr>
            <p:cNvPr id="88" name="Högerpil 87"/>
            <p:cNvSpPr/>
            <p:nvPr/>
          </p:nvSpPr>
          <p:spPr>
            <a:xfrm rot="10800000">
              <a:off x="1874749" y="2558720"/>
              <a:ext cx="531682" cy="348798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 err="1" smtClean="0"/>
            </a:p>
          </p:txBody>
        </p:sp>
        <p:sp>
          <p:nvSpPr>
            <p:cNvPr id="96" name="textruta 95"/>
            <p:cNvSpPr txBox="1"/>
            <p:nvPr/>
          </p:nvSpPr>
          <p:spPr>
            <a:xfrm>
              <a:off x="690750" y="2531680"/>
              <a:ext cx="92892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000" dirty="0" err="1" smtClean="0">
                  <a:solidFill>
                    <a:schemeClr val="bg1"/>
                  </a:solidFill>
                </a:rPr>
                <a:t>Cumulative</a:t>
              </a:r>
              <a:r>
                <a:rPr lang="sv-SE" sz="1000" dirty="0" smtClean="0">
                  <a:solidFill>
                    <a:schemeClr val="bg1"/>
                  </a:solidFill>
                </a:rPr>
                <a:t> </a:t>
              </a:r>
              <a:r>
                <a:rPr lang="sv-SE" sz="1000" dirty="0" err="1" smtClean="0">
                  <a:solidFill>
                    <a:schemeClr val="bg1"/>
                  </a:solidFill>
                </a:rPr>
                <a:t>effect</a:t>
              </a:r>
              <a:r>
                <a:rPr lang="sv-SE" sz="1000" dirty="0" smtClean="0">
                  <a:solidFill>
                    <a:schemeClr val="bg1"/>
                  </a:solidFill>
                </a:rPr>
                <a:t> on </a:t>
              </a:r>
              <a:r>
                <a:rPr lang="sv-SE" sz="1000" i="1" dirty="0" smtClean="0">
                  <a:solidFill>
                    <a:schemeClr val="bg1"/>
                  </a:solidFill>
                </a:rPr>
                <a:t>j</a:t>
              </a:r>
              <a:endParaRPr lang="sv-SE" sz="1000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0" name="Grupp 109"/>
          <p:cNvGrpSpPr/>
          <p:nvPr/>
        </p:nvGrpSpPr>
        <p:grpSpPr>
          <a:xfrm>
            <a:off x="2339752" y="1415058"/>
            <a:ext cx="4667526" cy="2686248"/>
            <a:chOff x="2339752" y="1415058"/>
            <a:chExt cx="4667526" cy="2686248"/>
          </a:xfrm>
        </p:grpSpPr>
        <p:sp>
          <p:nvSpPr>
            <p:cNvPr id="10" name="Rektangel 9"/>
            <p:cNvSpPr/>
            <p:nvPr/>
          </p:nvSpPr>
          <p:spPr>
            <a:xfrm>
              <a:off x="2339752" y="1415058"/>
              <a:ext cx="845544" cy="864096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 err="1" smtClean="0"/>
            </a:p>
          </p:txBody>
        </p:sp>
        <p:sp>
          <p:nvSpPr>
            <p:cNvPr id="84" name="Rektangel 83"/>
            <p:cNvSpPr/>
            <p:nvPr/>
          </p:nvSpPr>
          <p:spPr>
            <a:xfrm>
              <a:off x="2643427" y="2326134"/>
              <a:ext cx="853725" cy="864096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 err="1" smtClean="0"/>
            </a:p>
          </p:txBody>
        </p:sp>
        <p:sp>
          <p:nvSpPr>
            <p:cNvPr id="85" name="Rektangel 84"/>
            <p:cNvSpPr/>
            <p:nvPr/>
          </p:nvSpPr>
          <p:spPr>
            <a:xfrm>
              <a:off x="2371358" y="3237210"/>
              <a:ext cx="845266" cy="864096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 err="1" smtClean="0"/>
            </a:p>
          </p:txBody>
        </p:sp>
        <p:sp>
          <p:nvSpPr>
            <p:cNvPr id="93" name="textruta 92"/>
            <p:cNvSpPr txBox="1"/>
            <p:nvPr/>
          </p:nvSpPr>
          <p:spPr>
            <a:xfrm>
              <a:off x="2417558" y="1723996"/>
              <a:ext cx="76655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000" dirty="0" err="1" smtClean="0">
                  <a:solidFill>
                    <a:schemeClr val="bg1"/>
                  </a:solidFill>
                </a:rPr>
                <a:t>Effect</a:t>
              </a:r>
              <a:r>
                <a:rPr lang="sv-SE" sz="1000" dirty="0" smtClean="0">
                  <a:solidFill>
                    <a:schemeClr val="bg1"/>
                  </a:solidFill>
                </a:rPr>
                <a:t> (</a:t>
              </a:r>
              <a:r>
                <a:rPr lang="sv-SE" sz="1000" i="1" dirty="0" smtClean="0">
                  <a:solidFill>
                    <a:schemeClr val="bg1"/>
                  </a:solidFill>
                </a:rPr>
                <a:t>1,j</a:t>
              </a:r>
              <a:r>
                <a:rPr lang="sv-SE" sz="1000" dirty="0" smtClean="0">
                  <a:solidFill>
                    <a:schemeClr val="bg1"/>
                  </a:solidFill>
                </a:rPr>
                <a:t>)</a:t>
              </a:r>
              <a:endParaRPr lang="sv-SE" sz="1000" dirty="0">
                <a:solidFill>
                  <a:schemeClr val="bg1"/>
                </a:solidFill>
              </a:endParaRPr>
            </a:p>
          </p:txBody>
        </p:sp>
        <p:sp>
          <p:nvSpPr>
            <p:cNvPr id="94" name="textruta 93"/>
            <p:cNvSpPr txBox="1"/>
            <p:nvPr/>
          </p:nvSpPr>
          <p:spPr>
            <a:xfrm>
              <a:off x="2725323" y="2635071"/>
              <a:ext cx="76655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000" dirty="0" err="1" smtClean="0">
                  <a:solidFill>
                    <a:schemeClr val="bg1"/>
                  </a:solidFill>
                </a:rPr>
                <a:t>Effect</a:t>
              </a:r>
              <a:r>
                <a:rPr lang="sv-SE" sz="1000" dirty="0" smtClean="0">
                  <a:solidFill>
                    <a:schemeClr val="bg1"/>
                  </a:solidFill>
                </a:rPr>
                <a:t> (</a:t>
              </a:r>
              <a:r>
                <a:rPr lang="sv-SE" sz="1000" i="1" dirty="0" smtClean="0">
                  <a:solidFill>
                    <a:schemeClr val="bg1"/>
                  </a:solidFill>
                </a:rPr>
                <a:t>2,j</a:t>
              </a:r>
              <a:r>
                <a:rPr lang="sv-SE" sz="1000" dirty="0" smtClean="0">
                  <a:solidFill>
                    <a:schemeClr val="bg1"/>
                  </a:solidFill>
                </a:rPr>
                <a:t>)</a:t>
              </a:r>
              <a:endParaRPr lang="sv-SE" sz="1000" dirty="0">
                <a:solidFill>
                  <a:schemeClr val="bg1"/>
                </a:solidFill>
              </a:endParaRPr>
            </a:p>
          </p:txBody>
        </p:sp>
        <p:sp>
          <p:nvSpPr>
            <p:cNvPr id="95" name="textruta 94"/>
            <p:cNvSpPr txBox="1"/>
            <p:nvPr/>
          </p:nvSpPr>
          <p:spPr>
            <a:xfrm>
              <a:off x="2449025" y="3546147"/>
              <a:ext cx="76655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000" dirty="0" err="1" smtClean="0">
                  <a:solidFill>
                    <a:schemeClr val="bg1"/>
                  </a:solidFill>
                </a:rPr>
                <a:t>Effect</a:t>
              </a:r>
              <a:r>
                <a:rPr lang="sv-SE" sz="1000" dirty="0" smtClean="0">
                  <a:solidFill>
                    <a:schemeClr val="bg1"/>
                  </a:solidFill>
                </a:rPr>
                <a:t> (</a:t>
              </a:r>
              <a:r>
                <a:rPr lang="sv-SE" sz="1000" i="1" dirty="0" smtClean="0">
                  <a:solidFill>
                    <a:schemeClr val="bg1"/>
                  </a:solidFill>
                </a:rPr>
                <a:t>3,j</a:t>
              </a:r>
              <a:r>
                <a:rPr lang="sv-SE" sz="1000" dirty="0" smtClean="0">
                  <a:solidFill>
                    <a:schemeClr val="bg1"/>
                  </a:solidFill>
                </a:rPr>
                <a:t>)</a:t>
              </a:r>
              <a:endParaRPr lang="sv-SE" sz="1000" dirty="0">
                <a:solidFill>
                  <a:schemeClr val="bg1"/>
                </a:solidFill>
              </a:endParaRPr>
            </a:p>
          </p:txBody>
        </p:sp>
        <p:sp>
          <p:nvSpPr>
            <p:cNvPr id="99" name="Frihandsfigur 98"/>
            <p:cNvSpPr/>
            <p:nvPr/>
          </p:nvSpPr>
          <p:spPr>
            <a:xfrm>
              <a:off x="3219450" y="1795371"/>
              <a:ext cx="3594100" cy="458755"/>
            </a:xfrm>
            <a:custGeom>
              <a:avLst/>
              <a:gdLst>
                <a:gd name="connsiteX0" fmla="*/ 3594100 w 3594100"/>
                <a:gd name="connsiteY0" fmla="*/ 0 h 458755"/>
                <a:gd name="connsiteX1" fmla="*/ 1866900 w 3594100"/>
                <a:gd name="connsiteY1" fmla="*/ 457200 h 458755"/>
                <a:gd name="connsiteX2" fmla="*/ 0 w 3594100"/>
                <a:gd name="connsiteY2" fmla="*/ 120650 h 458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594100" h="458755">
                  <a:moveTo>
                    <a:pt x="3594100" y="0"/>
                  </a:moveTo>
                  <a:cubicBezTo>
                    <a:pt x="3030008" y="218546"/>
                    <a:pt x="2465917" y="437092"/>
                    <a:pt x="1866900" y="457200"/>
                  </a:cubicBezTo>
                  <a:cubicBezTo>
                    <a:pt x="1267883" y="477308"/>
                    <a:pt x="633941" y="298979"/>
                    <a:pt x="0" y="120650"/>
                  </a:cubicBezTo>
                </a:path>
              </a:pathLst>
            </a:custGeom>
            <a:noFill/>
            <a:ln w="1270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00" name="Frihandsfigur 99"/>
            <p:cNvSpPr/>
            <p:nvPr/>
          </p:nvSpPr>
          <p:spPr>
            <a:xfrm flipV="1">
              <a:off x="3282156" y="3298242"/>
              <a:ext cx="3594100" cy="458755"/>
            </a:xfrm>
            <a:custGeom>
              <a:avLst/>
              <a:gdLst>
                <a:gd name="connsiteX0" fmla="*/ 3594100 w 3594100"/>
                <a:gd name="connsiteY0" fmla="*/ 0 h 458755"/>
                <a:gd name="connsiteX1" fmla="*/ 1866900 w 3594100"/>
                <a:gd name="connsiteY1" fmla="*/ 457200 h 458755"/>
                <a:gd name="connsiteX2" fmla="*/ 0 w 3594100"/>
                <a:gd name="connsiteY2" fmla="*/ 120650 h 458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594100" h="458755">
                  <a:moveTo>
                    <a:pt x="3594100" y="0"/>
                  </a:moveTo>
                  <a:cubicBezTo>
                    <a:pt x="3030008" y="218546"/>
                    <a:pt x="2465917" y="437092"/>
                    <a:pt x="1866900" y="457200"/>
                  </a:cubicBezTo>
                  <a:cubicBezTo>
                    <a:pt x="1267883" y="477308"/>
                    <a:pt x="633941" y="298979"/>
                    <a:pt x="0" y="120650"/>
                  </a:cubicBezTo>
                </a:path>
              </a:pathLst>
            </a:custGeom>
            <a:noFill/>
            <a:ln w="1270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cxnSp>
          <p:nvCxnSpPr>
            <p:cNvPr id="102" name="Rak pilkoppling 101"/>
            <p:cNvCxnSpPr/>
            <p:nvPr/>
          </p:nvCxnSpPr>
          <p:spPr>
            <a:xfrm flipH="1">
              <a:off x="3529981" y="2767247"/>
              <a:ext cx="3477297" cy="23920"/>
            </a:xfrm>
            <a:prstGeom prst="straightConnector1">
              <a:avLst/>
            </a:prstGeom>
            <a:ln w="12700">
              <a:solidFill>
                <a:schemeClr val="accent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" name="Bildobjekt 6" descr="Cod fisheries - Wikipedi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300" y="2265715"/>
            <a:ext cx="1511683" cy="91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026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Bildobjekt 5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38669" y="2506892"/>
            <a:ext cx="1393249" cy="1877856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9" name="Bildobjekt 4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0190" y="2410440"/>
            <a:ext cx="1262886" cy="17300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9ADA9-B8AF-40A6-8885-4ED779507B06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Rubrik 9"/>
          <p:cNvSpPr>
            <a:spLocks noGrp="1"/>
          </p:cNvSpPr>
          <p:nvPr>
            <p:ph type="title"/>
          </p:nvPr>
        </p:nvSpPr>
        <p:spPr>
          <a:xfrm>
            <a:off x="338400" y="669600"/>
            <a:ext cx="6599053" cy="900000"/>
          </a:xfrm>
        </p:spPr>
        <p:txBody>
          <a:bodyPr/>
          <a:lstStyle/>
          <a:p>
            <a:r>
              <a:rPr lang="en-US" dirty="0" smtClean="0"/>
              <a:t>Symphony method</a:t>
            </a:r>
            <a:br>
              <a:rPr lang="en-US" dirty="0" smtClean="0"/>
            </a:br>
            <a:r>
              <a:rPr lang="en-US" sz="1800" dirty="0" smtClean="0"/>
              <a:t>Transparent and science-based</a:t>
            </a:r>
            <a:endParaRPr lang="en-US" sz="1800" dirty="0"/>
          </a:p>
        </p:txBody>
      </p:sp>
      <p:sp>
        <p:nvSpPr>
          <p:cNvPr id="8" name="textruta 7"/>
          <p:cNvSpPr txBox="1"/>
          <p:nvPr/>
        </p:nvSpPr>
        <p:spPr>
          <a:xfrm>
            <a:off x="82707" y="1916120"/>
            <a:ext cx="21717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latin typeface="+mj-lt"/>
              </a:rPr>
              <a:t>Ecosystem components (35)</a:t>
            </a:r>
          </a:p>
        </p:txBody>
      </p:sp>
      <p:sp>
        <p:nvSpPr>
          <p:cNvPr id="9" name="textruta 8"/>
          <p:cNvSpPr txBox="1"/>
          <p:nvPr/>
        </p:nvSpPr>
        <p:spPr>
          <a:xfrm>
            <a:off x="2573787" y="1918454"/>
            <a:ext cx="16222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latin typeface="+mj-lt"/>
              </a:rPr>
              <a:t>Human pressures (44)</a:t>
            </a:r>
          </a:p>
        </p:txBody>
      </p:sp>
      <p:sp>
        <p:nvSpPr>
          <p:cNvPr id="10" name="textruta 9"/>
          <p:cNvSpPr txBox="1"/>
          <p:nvPr/>
        </p:nvSpPr>
        <p:spPr>
          <a:xfrm>
            <a:off x="4512119" y="1924203"/>
            <a:ext cx="124264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 smtClean="0">
                <a:latin typeface="+mj-lt"/>
              </a:rPr>
              <a:t>Sensitivity matrix</a:t>
            </a:r>
          </a:p>
        </p:txBody>
      </p:sp>
      <p:sp>
        <p:nvSpPr>
          <p:cNvPr id="11" name="textruta 10"/>
          <p:cNvSpPr txBox="1"/>
          <p:nvPr/>
        </p:nvSpPr>
        <p:spPr>
          <a:xfrm>
            <a:off x="6396182" y="1841056"/>
            <a:ext cx="7547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latin typeface="+mj-lt"/>
              </a:rPr>
              <a:t>Baseline results</a:t>
            </a:r>
          </a:p>
        </p:txBody>
      </p:sp>
      <p:sp>
        <p:nvSpPr>
          <p:cNvPr id="12" name="textruta 11"/>
          <p:cNvSpPr txBox="1"/>
          <p:nvPr/>
        </p:nvSpPr>
        <p:spPr>
          <a:xfrm>
            <a:off x="7439002" y="1829426"/>
            <a:ext cx="148272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latin typeface="+mj-lt"/>
              </a:rPr>
              <a:t>MSP results</a:t>
            </a:r>
          </a:p>
        </p:txBody>
      </p:sp>
      <p:pic>
        <p:nvPicPr>
          <p:cNvPr id="13" name="Bildobjekt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4358857" y="2854776"/>
            <a:ext cx="1586301" cy="1015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" name="Grupp 13"/>
          <p:cNvGrpSpPr/>
          <p:nvPr/>
        </p:nvGrpSpPr>
        <p:grpSpPr>
          <a:xfrm>
            <a:off x="7079418" y="2327619"/>
            <a:ext cx="948079" cy="1971992"/>
            <a:chOff x="6290087" y="2581857"/>
            <a:chExt cx="948079" cy="1971992"/>
          </a:xfrm>
        </p:grpSpPr>
        <p:sp>
          <p:nvSpPr>
            <p:cNvPr id="15" name="Nedåtböjd pil 14"/>
            <p:cNvSpPr/>
            <p:nvPr/>
          </p:nvSpPr>
          <p:spPr>
            <a:xfrm rot="21182238">
              <a:off x="6290087" y="2581857"/>
              <a:ext cx="859993" cy="286714"/>
            </a:xfrm>
            <a:prstGeom prst="curvedDownArrow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175"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>
                <a:solidFill>
                  <a:schemeClr val="tx1"/>
                </a:solidFill>
              </a:endParaRPr>
            </a:p>
          </p:txBody>
        </p:sp>
        <p:sp>
          <p:nvSpPr>
            <p:cNvPr id="16" name="Nedåtböjd pil 15"/>
            <p:cNvSpPr/>
            <p:nvPr/>
          </p:nvSpPr>
          <p:spPr>
            <a:xfrm rot="10147127">
              <a:off x="6378924" y="4270312"/>
              <a:ext cx="859242" cy="283537"/>
            </a:xfrm>
            <a:prstGeom prst="curvedDownArrow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175"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>
                <a:solidFill>
                  <a:schemeClr val="tx1"/>
                </a:solidFill>
              </a:endParaRPr>
            </a:p>
          </p:txBody>
        </p:sp>
      </p:grpSp>
      <p:sp>
        <p:nvSpPr>
          <p:cNvPr id="17" name="textruta 16"/>
          <p:cNvSpPr txBox="1"/>
          <p:nvPr/>
        </p:nvSpPr>
        <p:spPr>
          <a:xfrm>
            <a:off x="7583018" y="4260477"/>
            <a:ext cx="15013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latin typeface="+mj-lt"/>
              </a:rPr>
              <a:t>More sustainable plans</a:t>
            </a:r>
          </a:p>
        </p:txBody>
      </p:sp>
      <p:grpSp>
        <p:nvGrpSpPr>
          <p:cNvPr id="48" name="Grupp 47"/>
          <p:cNvGrpSpPr/>
          <p:nvPr/>
        </p:nvGrpSpPr>
        <p:grpSpPr>
          <a:xfrm>
            <a:off x="333538" y="2319794"/>
            <a:ext cx="1626502" cy="2124164"/>
            <a:chOff x="333538" y="2319794"/>
            <a:chExt cx="1626502" cy="2124164"/>
          </a:xfrm>
        </p:grpSpPr>
        <p:pic>
          <p:nvPicPr>
            <p:cNvPr id="2" name="Bildobjekt 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5559" y="2319794"/>
              <a:ext cx="791441" cy="1080000"/>
            </a:xfrm>
            <a:prstGeom prst="rect">
              <a:avLst/>
            </a:prstGeom>
            <a:ln>
              <a:solidFill>
                <a:schemeClr val="bg1"/>
              </a:solidFill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41" name="Bildobjekt 4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8599" y="3363958"/>
              <a:ext cx="791441" cy="1080000"/>
            </a:xfrm>
            <a:prstGeom prst="rect">
              <a:avLst/>
            </a:prstGeom>
            <a:ln>
              <a:solidFill>
                <a:schemeClr val="bg1"/>
              </a:solidFill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3" name="Bildobjekt 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3538" y="2432698"/>
              <a:ext cx="792638" cy="1080000"/>
            </a:xfrm>
            <a:prstGeom prst="rect">
              <a:avLst/>
            </a:prstGeom>
            <a:ln>
              <a:solidFill>
                <a:schemeClr val="bg1"/>
              </a:solidFill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40" name="Bildobjekt 39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601" y="3225705"/>
              <a:ext cx="792320" cy="1080000"/>
            </a:xfrm>
            <a:prstGeom prst="rect">
              <a:avLst/>
            </a:prstGeom>
            <a:ln>
              <a:solidFill>
                <a:schemeClr val="bg1"/>
              </a:solidFill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grpSp>
        <p:nvGrpSpPr>
          <p:cNvPr id="47" name="Grupp 46"/>
          <p:cNvGrpSpPr/>
          <p:nvPr/>
        </p:nvGrpSpPr>
        <p:grpSpPr>
          <a:xfrm>
            <a:off x="2411760" y="2272051"/>
            <a:ext cx="1869144" cy="2459939"/>
            <a:chOff x="2628822" y="2220663"/>
            <a:chExt cx="1869144" cy="2459939"/>
          </a:xfrm>
        </p:grpSpPr>
        <p:pic>
          <p:nvPicPr>
            <p:cNvPr id="46" name="Bildobjekt 45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0917" y="2220663"/>
              <a:ext cx="792320" cy="1080000"/>
            </a:xfrm>
            <a:prstGeom prst="rect">
              <a:avLst/>
            </a:prstGeom>
            <a:ln>
              <a:solidFill>
                <a:schemeClr val="bg1"/>
              </a:solidFill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43" name="Bildobjekt 42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4766" y="3298164"/>
              <a:ext cx="793200" cy="1080000"/>
            </a:xfrm>
            <a:prstGeom prst="rect">
              <a:avLst/>
            </a:prstGeom>
            <a:ln>
              <a:solidFill>
                <a:schemeClr val="bg1"/>
              </a:solidFill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44" name="Bildobjekt 43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28822" y="2408297"/>
              <a:ext cx="792320" cy="1080000"/>
            </a:xfrm>
            <a:prstGeom prst="rect">
              <a:avLst/>
            </a:prstGeom>
            <a:ln>
              <a:solidFill>
                <a:schemeClr val="bg1"/>
              </a:solidFill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45" name="Bildobjekt 44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68102" y="2951849"/>
              <a:ext cx="791761" cy="1080000"/>
            </a:xfrm>
            <a:prstGeom prst="rect">
              <a:avLst/>
            </a:prstGeom>
            <a:ln>
              <a:solidFill>
                <a:schemeClr val="bg1"/>
              </a:solidFill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42" name="Bildobjekt 41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0109" y="3600602"/>
              <a:ext cx="792320" cy="1080000"/>
            </a:xfrm>
            <a:prstGeom prst="rect">
              <a:avLst/>
            </a:prstGeom>
            <a:ln>
              <a:solidFill>
                <a:schemeClr val="bg1"/>
              </a:solidFill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grpSp>
        <p:nvGrpSpPr>
          <p:cNvPr id="54" name="Grupp 53"/>
          <p:cNvGrpSpPr/>
          <p:nvPr/>
        </p:nvGrpSpPr>
        <p:grpSpPr>
          <a:xfrm>
            <a:off x="5954747" y="1829426"/>
            <a:ext cx="3162987" cy="2861938"/>
            <a:chOff x="1892141" y="5157372"/>
            <a:chExt cx="3162987" cy="2861938"/>
          </a:xfrm>
        </p:grpSpPr>
        <p:grpSp>
          <p:nvGrpSpPr>
            <p:cNvPr id="55" name="Grupp 54"/>
            <p:cNvGrpSpPr/>
            <p:nvPr/>
          </p:nvGrpSpPr>
          <p:grpSpPr>
            <a:xfrm>
              <a:off x="1892141" y="5157372"/>
              <a:ext cx="3162987" cy="2861938"/>
              <a:chOff x="-643934" y="1065364"/>
              <a:chExt cx="3162987" cy="2861938"/>
            </a:xfrm>
          </p:grpSpPr>
          <p:sp>
            <p:nvSpPr>
              <p:cNvPr id="58" name="Rektangel 57"/>
              <p:cNvSpPr/>
              <p:nvPr/>
            </p:nvSpPr>
            <p:spPr>
              <a:xfrm>
                <a:off x="-643934" y="1065364"/>
                <a:ext cx="3162987" cy="286193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smtClean="0"/>
              </a:p>
            </p:txBody>
          </p:sp>
          <p:sp>
            <p:nvSpPr>
              <p:cNvPr id="59" name="Rektangel 58"/>
              <p:cNvSpPr/>
              <p:nvPr/>
            </p:nvSpPr>
            <p:spPr>
              <a:xfrm>
                <a:off x="-541208" y="2929174"/>
                <a:ext cx="3060261" cy="8617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000" b="1" dirty="0" smtClean="0"/>
                  <a:t>Cumulative impact </a:t>
                </a:r>
                <a:r>
                  <a:rPr lang="en-US" sz="1000" dirty="0" smtClean="0"/>
                  <a:t>(</a:t>
                </a:r>
                <a:r>
                  <a:rPr lang="en-US" sz="1000" i="1" dirty="0" smtClean="0"/>
                  <a:t>P</a:t>
                </a:r>
                <a:r>
                  <a:rPr lang="en-US" sz="1000" dirty="0" smtClean="0"/>
                  <a:t>) is calculated as the sum of the product of all pressures’ (</a:t>
                </a:r>
                <a:r>
                  <a:rPr lang="en-US" sz="1000" i="1" dirty="0" smtClean="0"/>
                  <a:t>B</a:t>
                </a:r>
                <a:r>
                  <a:rPr lang="en-US" sz="1000" dirty="0" smtClean="0"/>
                  <a:t>) effect on all ecosystem components (</a:t>
                </a:r>
                <a:r>
                  <a:rPr lang="en-US" sz="1000" i="1" dirty="0" smtClean="0"/>
                  <a:t>E</a:t>
                </a:r>
                <a:r>
                  <a:rPr lang="en-US" sz="1000" dirty="0" smtClean="0"/>
                  <a:t>), given the particular sensitivity (</a:t>
                </a:r>
                <a:r>
                  <a:rPr lang="en-US" sz="1000" i="1" dirty="0" smtClean="0"/>
                  <a:t>K</a:t>
                </a:r>
                <a:r>
                  <a:rPr lang="en-US" sz="1000" dirty="0" smtClean="0"/>
                  <a:t>) of every ecosystem component to every pressure.</a:t>
                </a:r>
                <a:endParaRPr lang="en-US" sz="1000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ruta 55"/>
                <p:cNvSpPr txBox="1"/>
                <p:nvPr/>
              </p:nvSpPr>
              <p:spPr>
                <a:xfrm>
                  <a:off x="2383689" y="5899696"/>
                  <a:ext cx="2173094" cy="61254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𝑠𝑢𝑚</m:t>
                            </m:r>
                          </m:sub>
                        </m:sSub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= </m:t>
                        </m:r>
                        <m:nary>
                          <m:naryPr>
                            <m:chr m:val="∑"/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  <m:e>
                            <m:nary>
                              <m:naryPr>
                                <m:chr m:val="∑"/>
                                <m:ctrlP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sup>
                              <m:e>
                                <m:sSub>
                                  <m:sSubPr>
                                    <m:ctrlP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nary>
                            <m:sSub>
                              <m:sSubPr>
                                <m:ctrlP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400" i="1" smtClean="0">
                                    <a:latin typeface="Cambria Math"/>
                                  </a:rPr>
                                  <m:t>×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  <m:r>
                              <a:rPr lang="en-US" sz="1400" i="1" smtClean="0">
                                <a:latin typeface="Cambria Math"/>
                              </a:rPr>
                              <m:t>×</m:t>
                            </m:r>
                            <m:sSub>
                              <m:sSubPr>
                                <m:ctrlP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</m:e>
                              <m:sub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nary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56" name="textruta 5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83689" y="5899696"/>
                  <a:ext cx="2173094" cy="612540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sv-SE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749700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9ADA9-B8AF-40A6-8885-4ED779507B06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Rektangel 6"/>
          <p:cNvSpPr/>
          <p:nvPr/>
        </p:nvSpPr>
        <p:spPr>
          <a:xfrm>
            <a:off x="395536" y="2283718"/>
            <a:ext cx="118814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/>
              <a:t>Halpern method</a:t>
            </a:r>
          </a:p>
          <a:p>
            <a:r>
              <a:rPr lang="en-US" sz="1100" dirty="0" smtClean="0"/>
              <a:t>(</a:t>
            </a:r>
            <a:r>
              <a:rPr lang="en-US" sz="1100" i="1" dirty="0" smtClean="0"/>
              <a:t>Science</a:t>
            </a:r>
            <a:r>
              <a:rPr lang="en-US" sz="1100" dirty="0" smtClean="0"/>
              <a:t> 2008)</a:t>
            </a:r>
            <a:endParaRPr lang="en-US" sz="1100" dirty="0"/>
          </a:p>
        </p:txBody>
      </p:sp>
      <p:sp>
        <p:nvSpPr>
          <p:cNvPr id="9" name="Rubrik 9"/>
          <p:cNvSpPr>
            <a:spLocks noGrp="1"/>
          </p:cNvSpPr>
          <p:nvPr>
            <p:ph type="title"/>
          </p:nvPr>
        </p:nvSpPr>
        <p:spPr>
          <a:xfrm>
            <a:off x="338139" y="670514"/>
            <a:ext cx="6840004" cy="900000"/>
          </a:xfrm>
        </p:spPr>
        <p:txBody>
          <a:bodyPr anchor="t"/>
          <a:lstStyle/>
          <a:p>
            <a:r>
              <a:rPr lang="en-US" dirty="0" smtClean="0"/>
              <a:t>Symphony development</a:t>
            </a:r>
            <a:endParaRPr lang="en-US" dirty="0"/>
          </a:p>
        </p:txBody>
      </p:sp>
      <p:sp>
        <p:nvSpPr>
          <p:cNvPr id="12" name="Rektangel 11"/>
          <p:cNvSpPr/>
          <p:nvPr/>
        </p:nvSpPr>
        <p:spPr>
          <a:xfrm>
            <a:off x="1644061" y="2353581"/>
            <a:ext cx="576064" cy="2016224"/>
          </a:xfrm>
          <a:prstGeom prst="rect">
            <a:avLst/>
          </a:prstGeom>
          <a:solidFill>
            <a:schemeClr val="accent3">
              <a:lumMod val="25000"/>
              <a:lumOff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 smtClean="0"/>
          </a:p>
        </p:txBody>
      </p:sp>
      <p:sp>
        <p:nvSpPr>
          <p:cNvPr id="13" name="Rektangel 12"/>
          <p:cNvSpPr/>
          <p:nvPr/>
        </p:nvSpPr>
        <p:spPr>
          <a:xfrm>
            <a:off x="3045749" y="2353581"/>
            <a:ext cx="576064" cy="2016224"/>
          </a:xfrm>
          <a:prstGeom prst="rect">
            <a:avLst/>
          </a:prstGeom>
          <a:solidFill>
            <a:schemeClr val="accent3">
              <a:lumMod val="25000"/>
              <a:lumOff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 smtClean="0"/>
          </a:p>
        </p:txBody>
      </p:sp>
      <p:grpSp>
        <p:nvGrpSpPr>
          <p:cNvPr id="14" name="Grupp 13"/>
          <p:cNvGrpSpPr/>
          <p:nvPr/>
        </p:nvGrpSpPr>
        <p:grpSpPr>
          <a:xfrm>
            <a:off x="1246900" y="3073661"/>
            <a:ext cx="2685908" cy="955607"/>
            <a:chOff x="3782934" y="3363838"/>
            <a:chExt cx="2685908" cy="955607"/>
          </a:xfrm>
        </p:grpSpPr>
        <p:pic>
          <p:nvPicPr>
            <p:cNvPr id="15" name="Bildobjekt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2934" y="3363838"/>
              <a:ext cx="1416902" cy="941829"/>
            </a:xfrm>
            <a:prstGeom prst="rect">
              <a:avLst/>
            </a:prstGeom>
            <a:ln>
              <a:noFill/>
            </a:ln>
            <a:effectLst>
              <a:outerShdw blurRad="292100" dist="38100" dir="2700000" algn="tl" rotWithShape="0">
                <a:srgbClr val="000000">
                  <a:alpha val="43137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Bildobjekt 1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70788" y="3363838"/>
              <a:ext cx="1198054" cy="955607"/>
            </a:xfrm>
            <a:prstGeom prst="rect">
              <a:avLst/>
            </a:prstGeom>
            <a:ln>
              <a:noFill/>
            </a:ln>
            <a:effectLst>
              <a:outerShdw blurRad="292100" dist="38100" dir="2700000" algn="tl" rotWithShape="0">
                <a:srgbClr val="000000">
                  <a:alpha val="43137"/>
                </a:srgbClr>
              </a:outerShdw>
            </a:effectLst>
          </p:spPr>
        </p:pic>
      </p:grpSp>
      <p:grpSp>
        <p:nvGrpSpPr>
          <p:cNvPr id="18" name="Grupp 17"/>
          <p:cNvGrpSpPr/>
          <p:nvPr/>
        </p:nvGrpSpPr>
        <p:grpSpPr>
          <a:xfrm>
            <a:off x="1511674" y="1576422"/>
            <a:ext cx="2110139" cy="713258"/>
            <a:chOff x="4047708" y="1866599"/>
            <a:chExt cx="2110139" cy="713258"/>
          </a:xfrm>
        </p:grpSpPr>
        <p:sp>
          <p:nvSpPr>
            <p:cNvPr id="19" name="Rektangel 18"/>
            <p:cNvSpPr/>
            <p:nvPr/>
          </p:nvSpPr>
          <p:spPr>
            <a:xfrm>
              <a:off x="4047708" y="1866599"/>
              <a:ext cx="1566454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00" dirty="0" smtClean="0"/>
                <a:t>Symphony application</a:t>
              </a:r>
              <a:endParaRPr lang="en-US" sz="1100" dirty="0"/>
            </a:p>
          </p:txBody>
        </p:sp>
        <p:sp>
          <p:nvSpPr>
            <p:cNvPr id="20" name="Rektangel 19"/>
            <p:cNvSpPr/>
            <p:nvPr/>
          </p:nvSpPr>
          <p:spPr>
            <a:xfrm>
              <a:off x="5581783" y="1925823"/>
              <a:ext cx="576064" cy="654034"/>
            </a:xfrm>
            <a:prstGeom prst="rect">
              <a:avLst/>
            </a:prstGeom>
            <a:solidFill>
              <a:schemeClr val="accent3">
                <a:lumMod val="10000"/>
                <a:lumOff val="9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/>
            </a:p>
          </p:txBody>
        </p:sp>
      </p:grpSp>
      <p:grpSp>
        <p:nvGrpSpPr>
          <p:cNvPr id="21" name="Grupp 20"/>
          <p:cNvGrpSpPr/>
          <p:nvPr/>
        </p:nvGrpSpPr>
        <p:grpSpPr>
          <a:xfrm>
            <a:off x="5292080" y="915567"/>
            <a:ext cx="3456384" cy="3685817"/>
            <a:chOff x="5436096" y="1419621"/>
            <a:chExt cx="3312368" cy="3490905"/>
          </a:xfrm>
        </p:grpSpPr>
        <p:sp>
          <p:nvSpPr>
            <p:cNvPr id="22" name="Rektangel 21"/>
            <p:cNvSpPr/>
            <p:nvPr/>
          </p:nvSpPr>
          <p:spPr>
            <a:xfrm>
              <a:off x="5597834" y="1419621"/>
              <a:ext cx="3150630" cy="32467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 smtClean="0"/>
            </a:p>
          </p:txBody>
        </p:sp>
        <p:pic>
          <p:nvPicPr>
            <p:cNvPr id="23" name="Bildobjekt 2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7834" y="1530316"/>
              <a:ext cx="2962438" cy="1578810"/>
            </a:xfrm>
            <a:prstGeom prst="rect">
              <a:avLst/>
            </a:prstGeom>
            <a:ln>
              <a:noFill/>
            </a:ln>
          </p:spPr>
        </p:pic>
        <p:sp>
          <p:nvSpPr>
            <p:cNvPr id="24" name="Rektangel 23"/>
            <p:cNvSpPr/>
            <p:nvPr/>
          </p:nvSpPr>
          <p:spPr>
            <a:xfrm>
              <a:off x="5436096" y="3219821"/>
              <a:ext cx="3223266" cy="1690705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GB" sz="1100" dirty="0" smtClean="0"/>
                <a:t>Software application where pressures can be easily adjusted and alternative plans tested</a:t>
              </a:r>
            </a:p>
            <a:p>
              <a:pPr algn="ctr"/>
              <a:endParaRPr lang="en-GB" sz="1100" dirty="0"/>
            </a:p>
            <a:p>
              <a:pPr algn="ctr">
                <a:buClr>
                  <a:schemeClr val="accent4">
                    <a:lumMod val="75000"/>
                  </a:schemeClr>
                </a:buClr>
              </a:pPr>
              <a:r>
                <a:rPr lang="en-GB" sz="1100" dirty="0" smtClean="0"/>
                <a:t>All based on existing data</a:t>
              </a:r>
            </a:p>
            <a:p>
              <a:pPr algn="ctr">
                <a:buClr>
                  <a:schemeClr val="accent4">
                    <a:lumMod val="75000"/>
                  </a:schemeClr>
                </a:buClr>
              </a:pPr>
              <a:endParaRPr lang="en-GB" sz="1100" dirty="0"/>
            </a:p>
            <a:p>
              <a:pPr algn="ctr">
                <a:buClr>
                  <a:schemeClr val="accent4">
                    <a:lumMod val="75000"/>
                  </a:schemeClr>
                </a:buClr>
              </a:pPr>
              <a:r>
                <a:rPr lang="en-GB" sz="1100" dirty="0" smtClean="0"/>
                <a:t>All data, metadata and results will be made public</a:t>
              </a:r>
            </a:p>
            <a:p>
              <a:pPr algn="ctr">
                <a:buClr>
                  <a:schemeClr val="accent4">
                    <a:lumMod val="75000"/>
                  </a:schemeClr>
                </a:buClr>
              </a:pPr>
              <a:endParaRPr lang="en-GB" sz="1100" dirty="0"/>
            </a:p>
            <a:p>
              <a:pPr algn="ctr">
                <a:buClr>
                  <a:schemeClr val="accent4">
                    <a:lumMod val="75000"/>
                  </a:schemeClr>
                </a:buClr>
              </a:pPr>
              <a:r>
                <a:rPr lang="en-GB" sz="1100" dirty="0"/>
                <a:t>Total budget € 300 000</a:t>
              </a:r>
            </a:p>
            <a:p>
              <a:r>
                <a:rPr lang="en-GB" sz="1100" dirty="0" smtClean="0"/>
                <a:t> </a:t>
              </a:r>
            </a:p>
            <a:p>
              <a:endParaRPr lang="en-GB" sz="11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55236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38400" y="195486"/>
            <a:ext cx="6599053" cy="900000"/>
          </a:xfrm>
        </p:spPr>
        <p:txBody>
          <a:bodyPr/>
          <a:lstStyle/>
          <a:p>
            <a:r>
              <a:rPr lang="sv-SE" dirty="0"/>
              <a:t>2. </a:t>
            </a:r>
            <a:r>
              <a:rPr lang="sv-SE" dirty="0" err="1"/>
              <a:t>What</a:t>
            </a:r>
            <a:r>
              <a:rPr lang="sv-SE" dirty="0"/>
              <a:t> </a:t>
            </a:r>
            <a:r>
              <a:rPr lang="sv-SE" dirty="0" err="1"/>
              <a:t>can</a:t>
            </a:r>
            <a:r>
              <a:rPr lang="sv-SE" dirty="0"/>
              <a:t> </a:t>
            </a:r>
            <a:r>
              <a:rPr lang="sv-SE" dirty="0" err="1" smtClean="0"/>
              <a:t>Ecoimpactmapper</a:t>
            </a:r>
            <a:r>
              <a:rPr lang="sv-SE" dirty="0" smtClean="0"/>
              <a:t> do?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48186" y="1275606"/>
            <a:ext cx="8460000" cy="3168073"/>
          </a:xfrm>
        </p:spPr>
        <p:txBody>
          <a:bodyPr>
            <a:normAutofit/>
          </a:bodyPr>
          <a:lstStyle/>
          <a:p>
            <a:r>
              <a:rPr lang="sv-SE" dirty="0" err="1" smtClean="0"/>
              <a:t>Open</a:t>
            </a:r>
            <a:r>
              <a:rPr lang="sv-SE" dirty="0" smtClean="0"/>
              <a:t> source java </a:t>
            </a:r>
            <a:r>
              <a:rPr lang="sv-SE" dirty="0" err="1" smtClean="0"/>
              <a:t>tool</a:t>
            </a:r>
            <a:r>
              <a:rPr lang="sv-SE" dirty="0" smtClean="0"/>
              <a:t> (</a:t>
            </a:r>
            <a:r>
              <a:rPr lang="sv-SE" dirty="0" err="1" smtClean="0"/>
              <a:t>created</a:t>
            </a:r>
            <a:r>
              <a:rPr lang="sv-SE" dirty="0" smtClean="0"/>
              <a:t> by Andy Stock). </a:t>
            </a:r>
          </a:p>
          <a:p>
            <a:r>
              <a:rPr lang="sv-SE" dirty="0" err="1" smtClean="0"/>
              <a:t>Baseline</a:t>
            </a:r>
            <a:r>
              <a:rPr lang="sv-SE" dirty="0" smtClean="0"/>
              <a:t> </a:t>
            </a:r>
            <a:r>
              <a:rPr lang="sv-SE" dirty="0" err="1" smtClean="0"/>
              <a:t>maps</a:t>
            </a:r>
            <a:r>
              <a:rPr lang="sv-SE" dirty="0" smtClean="0"/>
              <a:t> </a:t>
            </a:r>
            <a:r>
              <a:rPr lang="sv-SE" dirty="0" err="1" smtClean="0"/>
              <a:t>of</a:t>
            </a:r>
            <a:r>
              <a:rPr lang="sv-SE" dirty="0" smtClean="0"/>
              <a:t> total </a:t>
            </a:r>
            <a:r>
              <a:rPr lang="sv-SE" dirty="0" err="1" smtClean="0"/>
              <a:t>cumulative</a:t>
            </a:r>
            <a:r>
              <a:rPr lang="sv-SE" dirty="0" smtClean="0"/>
              <a:t> </a:t>
            </a:r>
            <a:r>
              <a:rPr lang="sv-SE" dirty="0" err="1" smtClean="0"/>
              <a:t>impact</a:t>
            </a:r>
            <a:r>
              <a:rPr lang="sv-SE" dirty="0" smtClean="0"/>
              <a:t> (CI), </a:t>
            </a:r>
          </a:p>
          <a:p>
            <a:r>
              <a:rPr lang="sv-SE" dirty="0" err="1" smtClean="0"/>
              <a:t>Maps</a:t>
            </a:r>
            <a:r>
              <a:rPr lang="sv-SE" dirty="0" smtClean="0"/>
              <a:t> &amp; </a:t>
            </a:r>
            <a:r>
              <a:rPr lang="sv-SE" dirty="0" err="1" smtClean="0"/>
              <a:t>statistics</a:t>
            </a:r>
            <a:r>
              <a:rPr lang="sv-SE" dirty="0" smtClean="0"/>
              <a:t>: % </a:t>
            </a:r>
            <a:r>
              <a:rPr lang="sv-SE" dirty="0" err="1" smtClean="0"/>
              <a:t>contribution</a:t>
            </a:r>
            <a:r>
              <a:rPr lang="sv-SE" dirty="0" smtClean="0"/>
              <a:t> </a:t>
            </a:r>
            <a:r>
              <a:rPr lang="sv-SE" dirty="0" err="1" smtClean="0"/>
              <a:t>of</a:t>
            </a:r>
            <a:r>
              <a:rPr lang="sv-SE" dirty="0" smtClean="0"/>
              <a:t> </a:t>
            </a:r>
            <a:r>
              <a:rPr lang="sv-SE" dirty="0" err="1" smtClean="0"/>
              <a:t>each</a:t>
            </a:r>
            <a:r>
              <a:rPr lang="sv-SE" dirty="0" smtClean="0"/>
              <a:t> </a:t>
            </a:r>
            <a:r>
              <a:rPr lang="sv-SE" dirty="0" err="1" smtClean="0"/>
              <a:t>pressure</a:t>
            </a:r>
            <a:r>
              <a:rPr lang="sv-SE" dirty="0" smtClean="0"/>
              <a:t> to total CI and %  </a:t>
            </a:r>
            <a:r>
              <a:rPr lang="sv-SE" dirty="0" err="1" smtClean="0"/>
              <a:t>of</a:t>
            </a:r>
            <a:r>
              <a:rPr lang="sv-SE" dirty="0" smtClean="0"/>
              <a:t> the CI </a:t>
            </a:r>
            <a:r>
              <a:rPr lang="sv-SE" dirty="0" err="1" smtClean="0"/>
              <a:t>impact</a:t>
            </a:r>
            <a:r>
              <a:rPr lang="sv-SE" dirty="0" smtClean="0"/>
              <a:t> on </a:t>
            </a:r>
            <a:r>
              <a:rPr lang="sv-SE" dirty="0" err="1" smtClean="0"/>
              <a:t>each</a:t>
            </a:r>
            <a:r>
              <a:rPr lang="sv-SE" dirty="0" smtClean="0"/>
              <a:t> </a:t>
            </a:r>
            <a:r>
              <a:rPr lang="sv-SE" dirty="0" err="1" smtClean="0"/>
              <a:t>ecosystem</a:t>
            </a:r>
            <a:r>
              <a:rPr lang="sv-SE" dirty="0" smtClean="0"/>
              <a:t> </a:t>
            </a:r>
            <a:r>
              <a:rPr lang="sv-SE" dirty="0" err="1" smtClean="0"/>
              <a:t>component</a:t>
            </a:r>
            <a:r>
              <a:rPr lang="sv-SE" dirty="0" smtClean="0"/>
              <a:t> </a:t>
            </a:r>
          </a:p>
          <a:p>
            <a:r>
              <a:rPr lang="sv-SE" dirty="0" err="1" smtClean="0"/>
              <a:t>Uncertainty</a:t>
            </a:r>
            <a:r>
              <a:rPr lang="sv-SE" dirty="0" smtClean="0"/>
              <a:t> </a:t>
            </a:r>
            <a:r>
              <a:rPr lang="sv-SE" dirty="0" err="1" smtClean="0"/>
              <a:t>modelling</a:t>
            </a:r>
            <a:endParaRPr lang="sv-SE" dirty="0" smtClean="0"/>
          </a:p>
          <a:p>
            <a:r>
              <a:rPr lang="sv-SE" dirty="0" smtClean="0"/>
              <a:t>Data </a:t>
            </a:r>
            <a:r>
              <a:rPr lang="sv-SE" dirty="0" err="1" smtClean="0"/>
              <a:t>viewing</a:t>
            </a:r>
            <a:r>
              <a:rPr lang="sv-SE" dirty="0" smtClean="0"/>
              <a:t> – desktop </a:t>
            </a:r>
            <a:r>
              <a:rPr lang="sv-SE" dirty="0" err="1" smtClean="0"/>
              <a:t>application</a:t>
            </a:r>
            <a:r>
              <a:rPr lang="sv-SE" dirty="0" smtClean="0"/>
              <a:t>.</a:t>
            </a:r>
          </a:p>
          <a:p>
            <a:endParaRPr lang="sv-SE" dirty="0" smtClean="0"/>
          </a:p>
          <a:p>
            <a:endParaRPr lang="sv-SE" dirty="0" smtClean="0"/>
          </a:p>
          <a:p>
            <a:endParaRPr lang="sv-SE" dirty="0" smtClean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9ADA9-B8AF-40A6-8885-4ED779507B06}" type="slidenum">
              <a:rPr lang="en-US" noProof="0" smtClean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47866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Bildobjekt 3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95486"/>
            <a:ext cx="4311644" cy="432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9ADA9-B8AF-40A6-8885-4ED779507B06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38" name="Rubrik 9"/>
          <p:cNvSpPr>
            <a:spLocks noGrp="1"/>
          </p:cNvSpPr>
          <p:nvPr>
            <p:ph type="title"/>
          </p:nvPr>
        </p:nvSpPr>
        <p:spPr>
          <a:xfrm>
            <a:off x="5461141" y="1563638"/>
            <a:ext cx="3331734" cy="1014162"/>
          </a:xfrm>
        </p:spPr>
        <p:txBody>
          <a:bodyPr anchor="t"/>
          <a:lstStyle/>
          <a:p>
            <a:r>
              <a:rPr lang="en-US" sz="1800" dirty="0" smtClean="0">
                <a:solidFill>
                  <a:srgbClr val="0070C0"/>
                </a:solidFill>
              </a:rPr>
              <a:t>Cumulative impact on Swedish west coast</a:t>
            </a:r>
            <a:br>
              <a:rPr lang="en-US" sz="1800" dirty="0" smtClean="0">
                <a:solidFill>
                  <a:srgbClr val="0070C0"/>
                </a:solidFill>
              </a:rPr>
            </a:br>
            <a:endParaRPr lang="en-US" sz="1100" dirty="0">
              <a:solidFill>
                <a:schemeClr val="tx1"/>
              </a:solidFill>
            </a:endParaRPr>
          </a:p>
        </p:txBody>
      </p:sp>
      <p:grpSp>
        <p:nvGrpSpPr>
          <p:cNvPr id="51" name="Grupp 50"/>
          <p:cNvGrpSpPr/>
          <p:nvPr/>
        </p:nvGrpSpPr>
        <p:grpSpPr>
          <a:xfrm>
            <a:off x="3251554" y="483518"/>
            <a:ext cx="1224136" cy="936104"/>
            <a:chOff x="2195736" y="843558"/>
            <a:chExt cx="1224136" cy="936104"/>
          </a:xfrm>
        </p:grpSpPr>
        <p:sp>
          <p:nvSpPr>
            <p:cNvPr id="52" name="textruta 51"/>
            <p:cNvSpPr txBox="1"/>
            <p:nvPr/>
          </p:nvSpPr>
          <p:spPr>
            <a:xfrm>
              <a:off x="2663280" y="909861"/>
              <a:ext cx="42981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smtClean="0">
                  <a:solidFill>
                    <a:schemeClr val="bg1"/>
                  </a:solidFill>
                  <a:latin typeface="+mj-lt"/>
                </a:rPr>
                <a:t>Low</a:t>
              </a:r>
            </a:p>
          </p:txBody>
        </p:sp>
        <p:sp>
          <p:nvSpPr>
            <p:cNvPr id="60" name="Rektangel 59"/>
            <p:cNvSpPr/>
            <p:nvPr/>
          </p:nvSpPr>
          <p:spPr>
            <a:xfrm>
              <a:off x="2267744" y="915566"/>
              <a:ext cx="360040" cy="204034"/>
            </a:xfrm>
            <a:prstGeom prst="rect">
              <a:avLst/>
            </a:prstGeom>
            <a:solidFill>
              <a:schemeClr val="accent3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/>
            </a:p>
          </p:txBody>
        </p:sp>
        <p:sp>
          <p:nvSpPr>
            <p:cNvPr id="61" name="Rektangel 60"/>
            <p:cNvSpPr/>
            <p:nvPr/>
          </p:nvSpPr>
          <p:spPr>
            <a:xfrm>
              <a:off x="2267744" y="1215588"/>
              <a:ext cx="360040" cy="204034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/>
            </a:p>
          </p:txBody>
        </p:sp>
        <p:sp>
          <p:nvSpPr>
            <p:cNvPr id="62" name="Rektangel 61"/>
            <p:cNvSpPr/>
            <p:nvPr/>
          </p:nvSpPr>
          <p:spPr>
            <a:xfrm>
              <a:off x="2276057" y="1520246"/>
              <a:ext cx="360040" cy="204034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/>
            </a:p>
          </p:txBody>
        </p:sp>
        <p:sp>
          <p:nvSpPr>
            <p:cNvPr id="63" name="textruta 62"/>
            <p:cNvSpPr txBox="1"/>
            <p:nvPr/>
          </p:nvSpPr>
          <p:spPr>
            <a:xfrm>
              <a:off x="2660456" y="1204178"/>
              <a:ext cx="42981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smtClean="0">
                  <a:solidFill>
                    <a:schemeClr val="bg1"/>
                  </a:solidFill>
                  <a:latin typeface="+mj-lt"/>
                </a:rPr>
                <a:t>High</a:t>
              </a:r>
            </a:p>
          </p:txBody>
        </p:sp>
        <p:sp>
          <p:nvSpPr>
            <p:cNvPr id="64" name="textruta 63"/>
            <p:cNvSpPr txBox="1"/>
            <p:nvPr/>
          </p:nvSpPr>
          <p:spPr>
            <a:xfrm>
              <a:off x="2661036" y="1516569"/>
              <a:ext cx="75883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smtClean="0">
                  <a:solidFill>
                    <a:schemeClr val="bg1"/>
                  </a:solidFill>
                  <a:latin typeface="+mj-lt"/>
                </a:rPr>
                <a:t>Very high</a:t>
              </a:r>
            </a:p>
          </p:txBody>
        </p:sp>
        <p:sp>
          <p:nvSpPr>
            <p:cNvPr id="65" name="Rektangel 64"/>
            <p:cNvSpPr/>
            <p:nvPr/>
          </p:nvSpPr>
          <p:spPr>
            <a:xfrm>
              <a:off x="2195736" y="843558"/>
              <a:ext cx="1152128" cy="936104"/>
            </a:xfrm>
            <a:prstGeom prst="rect">
              <a:avLst/>
            </a:prstGeom>
            <a:noFill/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/>
            </a:p>
          </p:txBody>
        </p:sp>
      </p:grpSp>
      <p:graphicFrame>
        <p:nvGraphicFramePr>
          <p:cNvPr id="5" name="Tabel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9237838"/>
              </p:ext>
            </p:extLst>
          </p:nvPr>
        </p:nvGraphicFramePr>
        <p:xfrm>
          <a:off x="5580112" y="1995686"/>
          <a:ext cx="2376264" cy="2593207"/>
        </p:xfrm>
        <a:graphic>
          <a:graphicData uri="http://schemas.openxmlformats.org/drawingml/2006/table">
            <a:tbl>
              <a:tblPr/>
              <a:tblGrid>
                <a:gridCol w="1412308">
                  <a:extLst>
                    <a:ext uri="{9D8B030D-6E8A-4147-A177-3AD203B41FA5}">
                      <a16:colId xmlns:a16="http://schemas.microsoft.com/office/drawing/2014/main" val="4243413503"/>
                    </a:ext>
                  </a:extLst>
                </a:gridCol>
                <a:gridCol w="963956">
                  <a:extLst>
                    <a:ext uri="{9D8B030D-6E8A-4147-A177-3AD203B41FA5}">
                      <a16:colId xmlns:a16="http://schemas.microsoft.com/office/drawing/2014/main" val="904503882"/>
                    </a:ext>
                  </a:extLst>
                </a:gridCol>
              </a:tblGrid>
              <a:tr h="322196">
                <a:tc gridSpan="2">
                  <a:txBody>
                    <a:bodyPr/>
                    <a:lstStyle/>
                    <a:p>
                      <a:pPr algn="l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7425025"/>
                  </a:ext>
                </a:extLst>
              </a:tr>
              <a:tr h="322196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Sector</a:t>
                      </a:r>
                      <a:endParaRPr lang="sv-SE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Contribution</a:t>
                      </a:r>
                      <a:endParaRPr lang="sv-SE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4251078"/>
                  </a:ext>
                </a:extLst>
              </a:tr>
              <a:tr h="165548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Climate</a:t>
                      </a:r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v-SE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change</a:t>
                      </a:r>
                      <a:r>
                        <a:rPr lang="sv-SE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(2050)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23.3%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0783494"/>
                  </a:ext>
                </a:extLst>
              </a:tr>
              <a:tr h="165548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Fisheries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0811846"/>
                  </a:ext>
                </a:extLst>
              </a:tr>
              <a:tr h="165548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Eutrophication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4805908"/>
                  </a:ext>
                </a:extLst>
              </a:tr>
              <a:tr h="165548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General pollution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2237750"/>
                  </a:ext>
                </a:extLst>
              </a:tr>
              <a:tr h="165548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Shipping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9490455"/>
                  </a:ext>
                </a:extLst>
              </a:tr>
              <a:tr h="165548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Coastal activities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8140235"/>
                  </a:ext>
                </a:extLst>
              </a:tr>
              <a:tr h="165548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Defence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8646781"/>
                  </a:ext>
                </a:extLst>
              </a:tr>
              <a:tr h="165548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Industry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4454408"/>
                  </a:ext>
                </a:extLst>
              </a:tr>
              <a:tr h="165548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Energy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5872240"/>
                  </a:ext>
                </a:extLst>
              </a:tr>
              <a:tr h="165548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Aquaculture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5361138"/>
                  </a:ext>
                </a:extLst>
              </a:tr>
              <a:tr h="165548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Mineral mining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29380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151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512" y="195486"/>
            <a:ext cx="6840760" cy="900000"/>
          </a:xfrm>
        </p:spPr>
        <p:txBody>
          <a:bodyPr/>
          <a:lstStyle/>
          <a:p>
            <a:r>
              <a:rPr lang="sv-SE" dirty="0"/>
              <a:t>2. </a:t>
            </a:r>
            <a:r>
              <a:rPr lang="sv-SE" dirty="0" err="1"/>
              <a:t>What</a:t>
            </a:r>
            <a:r>
              <a:rPr lang="sv-SE" dirty="0"/>
              <a:t> </a:t>
            </a:r>
            <a:r>
              <a:rPr lang="sv-SE" dirty="0" err="1"/>
              <a:t>can</a:t>
            </a:r>
            <a:r>
              <a:rPr lang="sv-SE" dirty="0"/>
              <a:t> </a:t>
            </a:r>
            <a:r>
              <a:rPr lang="sv-SE" dirty="0" err="1" smtClean="0"/>
              <a:t>Ecoimpactmapper</a:t>
            </a:r>
            <a:r>
              <a:rPr lang="sv-SE" dirty="0" smtClean="0"/>
              <a:t> </a:t>
            </a:r>
            <a:r>
              <a:rPr lang="sv-SE" b="1" dirty="0" smtClean="0"/>
              <a:t>not</a:t>
            </a:r>
            <a:r>
              <a:rPr lang="sv-SE" dirty="0" smtClean="0"/>
              <a:t> do?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38400" y="1419622"/>
            <a:ext cx="8460000" cy="3168073"/>
          </a:xfrm>
        </p:spPr>
        <p:txBody>
          <a:bodyPr>
            <a:normAutofit/>
          </a:bodyPr>
          <a:lstStyle/>
          <a:p>
            <a:r>
              <a:rPr lang="sv-SE" dirty="0" err="1"/>
              <a:t>Facilitate</a:t>
            </a:r>
            <a:r>
              <a:rPr lang="sv-SE" dirty="0"/>
              <a:t> </a:t>
            </a:r>
            <a:r>
              <a:rPr lang="sv-SE" dirty="0" smtClean="0"/>
              <a:t>management / publishing </a:t>
            </a:r>
            <a:r>
              <a:rPr lang="sv-SE" dirty="0" err="1" smtClean="0"/>
              <a:t>of</a:t>
            </a:r>
            <a:r>
              <a:rPr lang="sv-SE" dirty="0" smtClean="0"/>
              <a:t> </a:t>
            </a:r>
            <a:r>
              <a:rPr lang="sv-SE" dirty="0"/>
              <a:t>data &amp; metadata</a:t>
            </a:r>
          </a:p>
          <a:p>
            <a:r>
              <a:rPr lang="sv-SE" dirty="0" err="1" smtClean="0"/>
              <a:t>Operate</a:t>
            </a:r>
            <a:r>
              <a:rPr lang="sv-SE" dirty="0" smtClean="0"/>
              <a:t> </a:t>
            </a:r>
            <a:r>
              <a:rPr lang="sv-SE" dirty="0" err="1" smtClean="0"/>
              <a:t>with</a:t>
            </a:r>
            <a:r>
              <a:rPr lang="sv-SE" dirty="0"/>
              <a:t> </a:t>
            </a:r>
            <a:r>
              <a:rPr lang="sv-SE" dirty="0" err="1" smtClean="0"/>
              <a:t>shapefiles</a:t>
            </a:r>
            <a:r>
              <a:rPr lang="sv-SE" dirty="0" smtClean="0"/>
              <a:t> or raster data</a:t>
            </a:r>
          </a:p>
          <a:p>
            <a:r>
              <a:rPr lang="sv-SE" dirty="0" err="1" smtClean="0"/>
              <a:t>Operate</a:t>
            </a:r>
            <a:r>
              <a:rPr lang="sv-SE" dirty="0" smtClean="0"/>
              <a:t> over a </a:t>
            </a:r>
            <a:r>
              <a:rPr lang="sv-SE" dirty="0" err="1" smtClean="0"/>
              <a:t>network</a:t>
            </a:r>
            <a:r>
              <a:rPr lang="sv-SE" dirty="0" smtClean="0"/>
              <a:t> or </a:t>
            </a:r>
            <a:r>
              <a:rPr lang="sv-SE" dirty="0" err="1" smtClean="0"/>
              <a:t>with</a:t>
            </a:r>
            <a:r>
              <a:rPr lang="sv-SE" dirty="0" smtClean="0"/>
              <a:t> </a:t>
            </a:r>
            <a:r>
              <a:rPr lang="sv-SE" dirty="0" err="1" smtClean="0"/>
              <a:t>multiple</a:t>
            </a:r>
            <a:r>
              <a:rPr lang="sv-SE" dirty="0" smtClean="0"/>
              <a:t> </a:t>
            </a:r>
            <a:r>
              <a:rPr lang="sv-SE" dirty="0" err="1" smtClean="0"/>
              <a:t>users</a:t>
            </a:r>
            <a:endParaRPr lang="sv-SE" dirty="0" smtClean="0"/>
          </a:p>
          <a:p>
            <a:r>
              <a:rPr lang="sv-SE" dirty="0" err="1" smtClean="0"/>
              <a:t>Model</a:t>
            </a:r>
            <a:r>
              <a:rPr lang="sv-SE" dirty="0" smtClean="0"/>
              <a:t> </a:t>
            </a:r>
            <a:r>
              <a:rPr lang="sv-SE" dirty="0" err="1" smtClean="0"/>
              <a:t>pressures</a:t>
            </a:r>
            <a:r>
              <a:rPr lang="sv-SE" dirty="0" smtClean="0"/>
              <a:t> </a:t>
            </a:r>
            <a:r>
              <a:rPr lang="sv-SE" dirty="0" err="1" smtClean="0"/>
              <a:t>directly</a:t>
            </a:r>
            <a:r>
              <a:rPr lang="sv-SE" dirty="0" smtClean="0"/>
              <a:t> from </a:t>
            </a:r>
            <a:r>
              <a:rPr lang="sv-SE" dirty="0" err="1" smtClean="0"/>
              <a:t>activity</a:t>
            </a:r>
            <a:r>
              <a:rPr lang="sv-SE" dirty="0" smtClean="0"/>
              <a:t> data</a:t>
            </a:r>
          </a:p>
          <a:p>
            <a:r>
              <a:rPr lang="sv-SE" dirty="0" err="1" smtClean="0"/>
              <a:t>Standardise</a:t>
            </a:r>
            <a:r>
              <a:rPr lang="sv-SE" dirty="0" smtClean="0"/>
              <a:t> input data </a:t>
            </a:r>
            <a:r>
              <a:rPr lang="sv-SE" dirty="0" err="1" smtClean="0"/>
              <a:t>layers</a:t>
            </a:r>
            <a:endParaRPr lang="sv-SE" dirty="0" smtClean="0"/>
          </a:p>
          <a:p>
            <a:r>
              <a:rPr lang="sv-SE" dirty="0" err="1"/>
              <a:t>C</a:t>
            </a:r>
            <a:r>
              <a:rPr lang="sv-SE" dirty="0" err="1" smtClean="0"/>
              <a:t>alculate</a:t>
            </a:r>
            <a:r>
              <a:rPr lang="sv-SE" dirty="0" smtClean="0"/>
              <a:t> the </a:t>
            </a:r>
            <a:r>
              <a:rPr lang="sv-SE" dirty="0" err="1" smtClean="0"/>
              <a:t>impact</a:t>
            </a:r>
            <a:r>
              <a:rPr lang="sv-SE" dirty="0" smtClean="0"/>
              <a:t> </a:t>
            </a:r>
            <a:r>
              <a:rPr lang="sv-SE" dirty="0" err="1" smtClean="0"/>
              <a:t>of</a:t>
            </a:r>
            <a:r>
              <a:rPr lang="sv-SE" dirty="0" smtClean="0"/>
              <a:t> </a:t>
            </a:r>
            <a:r>
              <a:rPr lang="sv-SE" dirty="0" err="1" smtClean="0"/>
              <a:t>future</a:t>
            </a:r>
            <a:r>
              <a:rPr lang="sv-SE" dirty="0" smtClean="0"/>
              <a:t> plan scenarios</a:t>
            </a:r>
          </a:p>
          <a:p>
            <a:endParaRPr lang="sv-SE" dirty="0" smtClean="0"/>
          </a:p>
          <a:p>
            <a:endParaRPr lang="sv-SE" dirty="0" smtClean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9ADA9-B8AF-40A6-8885-4ED779507B06}" type="slidenum">
              <a:rPr lang="en-US" noProof="0" smtClean="0"/>
              <a:t>8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34720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38400" y="195486"/>
            <a:ext cx="6599053" cy="900000"/>
          </a:xfrm>
        </p:spPr>
        <p:txBody>
          <a:bodyPr/>
          <a:lstStyle/>
          <a:p>
            <a:r>
              <a:rPr lang="sv-SE" dirty="0"/>
              <a:t>2. </a:t>
            </a:r>
            <a:r>
              <a:rPr lang="sv-SE" dirty="0" err="1"/>
              <a:t>What</a:t>
            </a:r>
            <a:r>
              <a:rPr lang="sv-SE" dirty="0"/>
              <a:t> </a:t>
            </a:r>
            <a:r>
              <a:rPr lang="sv-SE" dirty="0" err="1" smtClean="0"/>
              <a:t>can</a:t>
            </a:r>
            <a:r>
              <a:rPr lang="sv-SE" dirty="0" smtClean="0"/>
              <a:t> Symphony </a:t>
            </a:r>
            <a:r>
              <a:rPr lang="sv-SE" dirty="0" err="1" smtClean="0"/>
              <a:t>enhanced</a:t>
            </a:r>
            <a:r>
              <a:rPr lang="sv-SE" dirty="0" smtClean="0"/>
              <a:t> </a:t>
            </a:r>
            <a:r>
              <a:rPr lang="sv-SE" dirty="0" err="1" smtClean="0"/>
              <a:t>SeaSketch</a:t>
            </a:r>
            <a:r>
              <a:rPr lang="sv-SE" dirty="0" smtClean="0"/>
              <a:t> do?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48186" y="1275606"/>
            <a:ext cx="8460000" cy="3168073"/>
          </a:xfrm>
        </p:spPr>
        <p:txBody>
          <a:bodyPr>
            <a:normAutofit fontScale="92500" lnSpcReduction="10000"/>
          </a:bodyPr>
          <a:lstStyle/>
          <a:p>
            <a:r>
              <a:rPr lang="sv-SE" dirty="0" smtClean="0"/>
              <a:t>Seasketch software (</a:t>
            </a:r>
            <a:r>
              <a:rPr lang="sv-SE" dirty="0" err="1" smtClean="0"/>
              <a:t>developed</a:t>
            </a:r>
            <a:r>
              <a:rPr lang="sv-SE" dirty="0" smtClean="0"/>
              <a:t> at University </a:t>
            </a:r>
            <a:r>
              <a:rPr lang="sv-SE" dirty="0" err="1" smtClean="0"/>
              <a:t>of</a:t>
            </a:r>
            <a:r>
              <a:rPr lang="sv-SE" dirty="0" smtClean="0"/>
              <a:t> Santa Barbara)</a:t>
            </a:r>
          </a:p>
          <a:p>
            <a:r>
              <a:rPr lang="sv-SE" dirty="0" err="1" smtClean="0"/>
              <a:t>Baseline</a:t>
            </a:r>
            <a:r>
              <a:rPr lang="sv-SE" dirty="0" smtClean="0"/>
              <a:t> </a:t>
            </a:r>
            <a:r>
              <a:rPr lang="sv-SE" dirty="0" err="1" smtClean="0"/>
              <a:t>maps</a:t>
            </a:r>
            <a:r>
              <a:rPr lang="sv-SE" dirty="0" smtClean="0"/>
              <a:t> </a:t>
            </a:r>
            <a:r>
              <a:rPr lang="sv-SE" dirty="0" err="1" smtClean="0"/>
              <a:t>of</a:t>
            </a:r>
            <a:r>
              <a:rPr lang="sv-SE" dirty="0" smtClean="0"/>
              <a:t> total </a:t>
            </a:r>
            <a:r>
              <a:rPr lang="sv-SE" dirty="0" err="1" smtClean="0"/>
              <a:t>cumulative</a:t>
            </a:r>
            <a:r>
              <a:rPr lang="sv-SE" dirty="0" smtClean="0"/>
              <a:t> </a:t>
            </a:r>
            <a:r>
              <a:rPr lang="sv-SE" dirty="0" err="1" smtClean="0"/>
              <a:t>impact</a:t>
            </a:r>
            <a:r>
              <a:rPr lang="sv-SE" dirty="0" smtClean="0"/>
              <a:t> (CI)</a:t>
            </a:r>
          </a:p>
          <a:p>
            <a:r>
              <a:rPr lang="sv-SE" dirty="0" err="1" smtClean="0"/>
              <a:t>Statistics</a:t>
            </a:r>
            <a:r>
              <a:rPr lang="sv-SE" dirty="0" smtClean="0"/>
              <a:t>: %</a:t>
            </a:r>
            <a:r>
              <a:rPr lang="sv-SE" dirty="0"/>
              <a:t> </a:t>
            </a:r>
            <a:r>
              <a:rPr lang="sv-SE" dirty="0" err="1" smtClean="0"/>
              <a:t>contribution</a:t>
            </a:r>
            <a:r>
              <a:rPr lang="sv-SE" dirty="0" smtClean="0"/>
              <a:t> </a:t>
            </a:r>
            <a:r>
              <a:rPr lang="sv-SE" dirty="0" err="1" smtClean="0"/>
              <a:t>of</a:t>
            </a:r>
            <a:r>
              <a:rPr lang="sv-SE" dirty="0" smtClean="0"/>
              <a:t> </a:t>
            </a:r>
            <a:r>
              <a:rPr lang="sv-SE" dirty="0" err="1" smtClean="0"/>
              <a:t>each</a:t>
            </a:r>
            <a:r>
              <a:rPr lang="sv-SE" dirty="0" smtClean="0"/>
              <a:t> </a:t>
            </a:r>
            <a:r>
              <a:rPr lang="sv-SE" dirty="0" err="1" smtClean="0"/>
              <a:t>pressure</a:t>
            </a:r>
            <a:r>
              <a:rPr lang="sv-SE" dirty="0" smtClean="0"/>
              <a:t> to total CI and %  </a:t>
            </a:r>
            <a:r>
              <a:rPr lang="sv-SE" dirty="0" err="1" smtClean="0"/>
              <a:t>of</a:t>
            </a:r>
            <a:r>
              <a:rPr lang="sv-SE" dirty="0" smtClean="0"/>
              <a:t> the CI </a:t>
            </a:r>
            <a:r>
              <a:rPr lang="sv-SE" dirty="0" err="1" smtClean="0"/>
              <a:t>impact</a:t>
            </a:r>
            <a:r>
              <a:rPr lang="sv-SE" dirty="0" smtClean="0"/>
              <a:t> on </a:t>
            </a:r>
            <a:r>
              <a:rPr lang="sv-SE" dirty="0" err="1" smtClean="0"/>
              <a:t>each</a:t>
            </a:r>
            <a:r>
              <a:rPr lang="sv-SE" dirty="0" smtClean="0"/>
              <a:t> </a:t>
            </a:r>
            <a:r>
              <a:rPr lang="sv-SE" dirty="0" err="1" smtClean="0"/>
              <a:t>ecosystem</a:t>
            </a:r>
            <a:r>
              <a:rPr lang="sv-SE" dirty="0" smtClean="0"/>
              <a:t> </a:t>
            </a:r>
            <a:r>
              <a:rPr lang="sv-SE" dirty="0" err="1" smtClean="0"/>
              <a:t>component</a:t>
            </a:r>
            <a:r>
              <a:rPr lang="sv-SE" dirty="0" smtClean="0"/>
              <a:t> </a:t>
            </a:r>
          </a:p>
          <a:p>
            <a:r>
              <a:rPr lang="sv-SE" dirty="0" smtClean="0"/>
              <a:t>Spatial scenario </a:t>
            </a:r>
            <a:r>
              <a:rPr lang="sv-SE" dirty="0" err="1" smtClean="0"/>
              <a:t>modelling</a:t>
            </a:r>
            <a:r>
              <a:rPr lang="sv-SE" dirty="0" smtClean="0"/>
              <a:t> - </a:t>
            </a:r>
            <a:r>
              <a:rPr lang="sv-SE" dirty="0" err="1" smtClean="0"/>
              <a:t>predicted</a:t>
            </a:r>
            <a:r>
              <a:rPr lang="sv-SE" dirty="0" smtClean="0"/>
              <a:t> CI </a:t>
            </a:r>
            <a:r>
              <a:rPr lang="sv-SE" dirty="0" err="1" smtClean="0"/>
              <a:t>increase</a:t>
            </a:r>
            <a:r>
              <a:rPr lang="sv-SE" dirty="0" smtClean="0"/>
              <a:t> or </a:t>
            </a:r>
            <a:r>
              <a:rPr lang="sv-SE" dirty="0" err="1" smtClean="0"/>
              <a:t>decrease</a:t>
            </a:r>
            <a:r>
              <a:rPr lang="sv-SE" dirty="0"/>
              <a:t> </a:t>
            </a:r>
            <a:r>
              <a:rPr lang="sv-SE" dirty="0" smtClean="0"/>
              <a:t>as a </a:t>
            </a:r>
            <a:r>
              <a:rPr lang="sv-SE" dirty="0" err="1" smtClean="0"/>
              <a:t>result</a:t>
            </a:r>
            <a:r>
              <a:rPr lang="sv-SE" dirty="0" smtClean="0"/>
              <a:t> </a:t>
            </a:r>
            <a:r>
              <a:rPr lang="sv-SE" dirty="0" err="1" smtClean="0"/>
              <a:t>of</a:t>
            </a:r>
            <a:r>
              <a:rPr lang="sv-SE" dirty="0" smtClean="0"/>
              <a:t> spatial planning </a:t>
            </a:r>
            <a:r>
              <a:rPr lang="sv-SE" dirty="0" err="1" smtClean="0"/>
              <a:t>policies</a:t>
            </a:r>
            <a:r>
              <a:rPr lang="sv-SE" dirty="0" smtClean="0"/>
              <a:t>.</a:t>
            </a:r>
          </a:p>
          <a:p>
            <a:r>
              <a:rPr lang="sv-SE" dirty="0" smtClean="0"/>
              <a:t>Scenario output </a:t>
            </a:r>
            <a:r>
              <a:rPr lang="sv-SE" dirty="0" err="1" smtClean="0"/>
              <a:t>maps</a:t>
            </a:r>
            <a:r>
              <a:rPr lang="sv-SE" dirty="0"/>
              <a:t> </a:t>
            </a:r>
            <a:r>
              <a:rPr lang="sv-SE" dirty="0" smtClean="0"/>
              <a:t>and </a:t>
            </a:r>
            <a:r>
              <a:rPr lang="sv-SE" dirty="0" err="1" smtClean="0"/>
              <a:t>statistics</a:t>
            </a:r>
            <a:r>
              <a:rPr lang="sv-SE" dirty="0" smtClean="0"/>
              <a:t>.</a:t>
            </a:r>
          </a:p>
          <a:p>
            <a:r>
              <a:rPr lang="sv-SE" dirty="0" smtClean="0"/>
              <a:t>Data </a:t>
            </a:r>
            <a:r>
              <a:rPr lang="sv-SE" dirty="0" err="1" smtClean="0"/>
              <a:t>viewing</a:t>
            </a:r>
            <a:r>
              <a:rPr lang="sv-SE" dirty="0" smtClean="0"/>
              <a:t> (</a:t>
            </a:r>
            <a:r>
              <a:rPr lang="sv-SE" dirty="0" err="1" smtClean="0"/>
              <a:t>webmap</a:t>
            </a:r>
            <a:r>
              <a:rPr lang="sv-SE" dirty="0"/>
              <a:t>)</a:t>
            </a:r>
            <a:r>
              <a:rPr lang="sv-SE" dirty="0" smtClean="0"/>
              <a:t> &amp; </a:t>
            </a:r>
            <a:r>
              <a:rPr lang="sv-SE" dirty="0" err="1" smtClean="0"/>
              <a:t>interactive</a:t>
            </a:r>
            <a:r>
              <a:rPr lang="sv-SE" dirty="0" smtClean="0"/>
              <a:t> forum</a:t>
            </a:r>
          </a:p>
          <a:p>
            <a:endParaRPr lang="sv-SE" dirty="0" smtClean="0"/>
          </a:p>
          <a:p>
            <a:endParaRPr lang="sv-SE" dirty="0" smtClean="0"/>
          </a:p>
          <a:p>
            <a:endParaRPr lang="sv-SE" dirty="0" smtClean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9ADA9-B8AF-40A6-8885-4ED779507B06}" type="slidenum">
              <a:rPr lang="en-US" noProof="0" smtClean="0"/>
              <a:t>9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953108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HaV PowerPoint Template">
  <a:themeElements>
    <a:clrScheme name="Färger - HaV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1BA085"/>
      </a:accent1>
      <a:accent2>
        <a:srgbClr val="1FC4F4"/>
      </a:accent2>
      <a:accent3>
        <a:srgbClr val="003461"/>
      </a:accent3>
      <a:accent4>
        <a:srgbClr val="9AD3B7"/>
      </a:accent4>
      <a:accent5>
        <a:srgbClr val="9DDCF9"/>
      </a:accent5>
      <a:accent6>
        <a:srgbClr val="597281"/>
      </a:accent6>
      <a:hlink>
        <a:srgbClr val="0000FF"/>
      </a:hlink>
      <a:folHlink>
        <a:srgbClr val="800080"/>
      </a:folHlink>
    </a:clrScheme>
    <a:fontScheme name="Ppt-typsnitt- HaV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HaV PowerPointmall_Eng.potx" id="{B735BAA7-28B3-4AAA-B038-BAE06DCDADD9}" vid="{B19FBEB2-668B-4757-BD96-A4A29C171015}"/>
    </a:ext>
  </a:extLst>
</a:theme>
</file>

<file path=ppt/theme/theme2.xml><?xml version="1.0" encoding="utf-8"?>
<a:theme xmlns:a="http://schemas.openxmlformats.org/drawingml/2006/main" name="Office-tema">
  <a:themeElements>
    <a:clrScheme name="Färger - HaV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1BA085"/>
      </a:accent1>
      <a:accent2>
        <a:srgbClr val="1FC4F4"/>
      </a:accent2>
      <a:accent3>
        <a:srgbClr val="003461"/>
      </a:accent3>
      <a:accent4>
        <a:srgbClr val="9AD3B7"/>
      </a:accent4>
      <a:accent5>
        <a:srgbClr val="9DDCF9"/>
      </a:accent5>
      <a:accent6>
        <a:srgbClr val="597281"/>
      </a:accent6>
      <a:hlink>
        <a:srgbClr val="0000FF"/>
      </a:hlink>
      <a:folHlink>
        <a:srgbClr val="800080"/>
      </a:folHlink>
    </a:clrScheme>
    <a:fontScheme name="Ppt-typsnitt- HaV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Färger - HaV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1BA085"/>
      </a:accent1>
      <a:accent2>
        <a:srgbClr val="1FC4F4"/>
      </a:accent2>
      <a:accent3>
        <a:srgbClr val="003461"/>
      </a:accent3>
      <a:accent4>
        <a:srgbClr val="9AD3B7"/>
      </a:accent4>
      <a:accent5>
        <a:srgbClr val="9DDCF9"/>
      </a:accent5>
      <a:accent6>
        <a:srgbClr val="597281"/>
      </a:accent6>
      <a:hlink>
        <a:srgbClr val="0000FF"/>
      </a:hlink>
      <a:folHlink>
        <a:srgbClr val="800080"/>
      </a:folHlink>
    </a:clrScheme>
    <a:fontScheme name="Ppt-typsnitt- HaV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HaV PowerPointmall_Eng</Template>
  <TotalTime>9092</TotalTime>
  <Words>1039</Words>
  <Application>Microsoft Office PowerPoint</Application>
  <PresentationFormat>Bildspel på skärmen (16:9)</PresentationFormat>
  <Paragraphs>251</Paragraphs>
  <Slides>20</Slides>
  <Notes>8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20</vt:i4>
      </vt:variant>
    </vt:vector>
  </HeadingPairs>
  <TitlesOfParts>
    <vt:vector size="24" baseType="lpstr">
      <vt:lpstr>Arial</vt:lpstr>
      <vt:lpstr>Calibri</vt:lpstr>
      <vt:lpstr>Cambria Math</vt:lpstr>
      <vt:lpstr>HaV PowerPoint Template</vt:lpstr>
      <vt:lpstr>PowerPoint-presentation</vt:lpstr>
      <vt:lpstr>1. What are the challenges the tool seeks to address? </vt:lpstr>
      <vt:lpstr>A chain of links</vt:lpstr>
      <vt:lpstr>Symphony method Transparent and science-based</vt:lpstr>
      <vt:lpstr>Symphony development</vt:lpstr>
      <vt:lpstr>2. What can Ecoimpactmapper do?</vt:lpstr>
      <vt:lpstr>Cumulative impact on Swedish west coast </vt:lpstr>
      <vt:lpstr>2. What can Ecoimpactmapper not do?</vt:lpstr>
      <vt:lpstr>2. What can Symphony enhanced SeaSketch do?</vt:lpstr>
      <vt:lpstr>PowerPoint-presentation</vt:lpstr>
      <vt:lpstr>PowerPoint-presentation</vt:lpstr>
      <vt:lpstr>Assessment of impacts of all draft  plan polygons- basis for redevelopment of draft to consultation version o</vt:lpstr>
      <vt:lpstr>2. What can Seasketch not do?</vt:lpstr>
      <vt:lpstr>Trustworthy data?</vt:lpstr>
      <vt:lpstr>Continuous data improvement</vt:lpstr>
      <vt:lpstr>3. What COULD it do in the future? </vt:lpstr>
      <vt:lpstr>3. What COULD it do in the future? </vt:lpstr>
      <vt:lpstr>4. What are the limitations for developing the tool?</vt:lpstr>
      <vt:lpstr>Future development  Helcom/Vasab- MSP working group and the new EU-project PanBaltic SCOPE 2018-2019</vt:lpstr>
      <vt:lpstr>Any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Linus Hammar</dc:creator>
  <cp:keywords>PowerPoint Template</cp:keywords>
  <dc:description>Rehngruppen AB, 2011.09_x000d_
Carin Ländström, 073-719 29 39</dc:description>
  <cp:lastModifiedBy>Jan Schmidtbauer Crona</cp:lastModifiedBy>
  <cp:revision>146</cp:revision>
  <dcterms:created xsi:type="dcterms:W3CDTF">2017-04-10T13:52:52Z</dcterms:created>
  <dcterms:modified xsi:type="dcterms:W3CDTF">2018-01-18T11:13:02Z</dcterms:modified>
</cp:coreProperties>
</file>